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23" r:id="rId3"/>
    <p:sldId id="745" r:id="rId4"/>
    <p:sldId id="746" r:id="rId5"/>
    <p:sldId id="775" r:id="rId6"/>
    <p:sldId id="799" r:id="rId7"/>
    <p:sldId id="778" r:id="rId8"/>
    <p:sldId id="779" r:id="rId9"/>
    <p:sldId id="780" r:id="rId10"/>
    <p:sldId id="766" r:id="rId11"/>
    <p:sldId id="781" r:id="rId12"/>
    <p:sldId id="767" r:id="rId13"/>
    <p:sldId id="782" r:id="rId14"/>
    <p:sldId id="768" r:id="rId15"/>
    <p:sldId id="783" r:id="rId16"/>
    <p:sldId id="784" r:id="rId17"/>
    <p:sldId id="785" r:id="rId18"/>
    <p:sldId id="786" r:id="rId19"/>
    <p:sldId id="747" r:id="rId20"/>
    <p:sldId id="787" r:id="rId21"/>
    <p:sldId id="788" r:id="rId22"/>
    <p:sldId id="790" r:id="rId23"/>
    <p:sldId id="791" r:id="rId24"/>
    <p:sldId id="757" r:id="rId25"/>
    <p:sldId id="789" r:id="rId26"/>
    <p:sldId id="801" r:id="rId27"/>
    <p:sldId id="762" r:id="rId28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7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38D9"/>
    <a:srgbClr val="04D7AB"/>
    <a:srgbClr val="27187E"/>
    <a:srgbClr val="FFFFFF"/>
    <a:srgbClr val="595959"/>
    <a:srgbClr val="F7FBFC"/>
    <a:srgbClr val="E1E4E5"/>
    <a:srgbClr val="EAEEEF"/>
    <a:srgbClr val="9D9E9F"/>
    <a:srgbClr val="013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6" autoAdjust="0"/>
    <p:restoredTop sz="95226" autoAdjust="0"/>
  </p:normalViewPr>
  <p:slideViewPr>
    <p:cSldViewPr snapToGrid="0" showGuides="1">
      <p:cViewPr varScale="1">
        <p:scale>
          <a:sx n="106" d="100"/>
          <a:sy n="106" d="100"/>
        </p:scale>
        <p:origin x="62" y="77"/>
      </p:cViewPr>
      <p:guideLst>
        <p:guide orient="horz" pos="3177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5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7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59116-8487-4D3B-921F-0E41E65F45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2A5C0-3CFB-4282-AD2D-2FF4823B02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39778" y="4543667"/>
            <a:ext cx="534925" cy="471942"/>
            <a:chOff x="2571" y="1343"/>
            <a:chExt cx="620" cy="547"/>
          </a:xfrm>
        </p:grpSpPr>
        <p:pic>
          <p:nvPicPr>
            <p:cNvPr id="4101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343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9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0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1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12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465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13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4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5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Picture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3" name="Picture 17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59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Picture 18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Picture 19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6" name="Picture 20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7" name="Picture 21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22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72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9" name="Picture 23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0" name="Picture 24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1" name="Picture 25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2" name="Picture 26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3" name="Picture 27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854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4" name="Picture 28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5" name="Picture 29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125642"/>
            <a:ext cx="4575641" cy="1887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75641" y="1125642"/>
            <a:ext cx="4571999" cy="1887524"/>
          </a:xfrm>
          <a:prstGeom prst="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139778" y="4543667"/>
            <a:ext cx="534925" cy="471942"/>
            <a:chOff x="2571" y="1343"/>
            <a:chExt cx="620" cy="547"/>
          </a:xfrm>
        </p:grpSpPr>
        <p:pic>
          <p:nvPicPr>
            <p:cNvPr id="7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343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465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59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8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9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1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2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72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3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4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5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7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854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8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9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3173046" y="1125641"/>
            <a:ext cx="2797908" cy="1570291"/>
          </a:xfrm>
          <a:prstGeom prst="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39778" y="4543667"/>
            <a:ext cx="534925" cy="471942"/>
            <a:chOff x="2571" y="1343"/>
            <a:chExt cx="620" cy="547"/>
          </a:xfrm>
        </p:grpSpPr>
        <p:pic>
          <p:nvPicPr>
            <p:cNvPr id="4101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343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343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9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343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0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1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12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465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13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465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4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465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5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Picture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3" name="Picture 17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59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Picture 18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59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Picture 19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59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6" name="Picture 20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7" name="Picture 21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22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727"/>
              <a:ext cx="44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9" name="Picture 23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727"/>
              <a:ext cx="43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0" name="Picture 24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727"/>
              <a:ext cx="36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1" name="Picture 25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2" name="Picture 26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3" name="Picture 27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" y="1854"/>
              <a:ext cx="44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4" name="Picture 28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1854"/>
              <a:ext cx="43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5" name="Picture 29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854"/>
              <a:ext cx="36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7569" y="1125642"/>
            <a:ext cx="2797908" cy="1570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9" name="矩形 28"/>
          <p:cNvSpPr/>
          <p:nvPr userDrawn="1"/>
        </p:nvSpPr>
        <p:spPr>
          <a:xfrm>
            <a:off x="187569" y="2837586"/>
            <a:ext cx="2797908" cy="1570291"/>
          </a:xfrm>
          <a:prstGeom prst="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173046" y="2837585"/>
            <a:ext cx="2797908" cy="1570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58523" y="1125642"/>
            <a:ext cx="2797908" cy="1570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3" name="矩形 32"/>
          <p:cNvSpPr/>
          <p:nvPr userDrawn="1"/>
        </p:nvSpPr>
        <p:spPr>
          <a:xfrm>
            <a:off x="6158523" y="2837586"/>
            <a:ext cx="2797908" cy="1570291"/>
          </a:xfrm>
          <a:prstGeom prst="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8.png"/><Relationship Id="rId20" Type="http://schemas.openxmlformats.org/officeDocument/2006/relationships/image" Target="../media/image27.png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27.png"/><Relationship Id="rId1" Type="http://schemas.openxmlformats.org/officeDocument/2006/relationships/tags" Target="../tags/tag13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4.png"/><Relationship Id="rId7" Type="http://schemas.openxmlformats.org/officeDocument/2006/relationships/tags" Target="../tags/tag144.xml"/><Relationship Id="rId6" Type="http://schemas.openxmlformats.org/officeDocument/2006/relationships/image" Target="../media/image43.pn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image" Target="../media/image27.png"/><Relationship Id="rId1" Type="http://schemas.openxmlformats.org/officeDocument/2006/relationships/tags" Target="../tags/tag14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tags" Target="../tags/tag146.xml"/><Relationship Id="rId2" Type="http://schemas.openxmlformats.org/officeDocument/2006/relationships/image" Target="../media/image27.png"/><Relationship Id="rId1" Type="http://schemas.openxmlformats.org/officeDocument/2006/relationships/tags" Target="../tags/tag14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147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7.png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tags" Target="../tags/tag150.xml"/><Relationship Id="rId2" Type="http://schemas.openxmlformats.org/officeDocument/2006/relationships/image" Target="../media/image27.png"/><Relationship Id="rId1" Type="http://schemas.openxmlformats.org/officeDocument/2006/relationships/tags" Target="../tags/tag14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tags" Target="../tags/tag15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tags" Target="../tags/tag1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1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8.png"/><Relationship Id="rId20" Type="http://schemas.openxmlformats.org/officeDocument/2006/relationships/image" Target="../media/image27.png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1.png"/><Relationship Id="rId20" Type="http://schemas.openxmlformats.org/officeDocument/2006/relationships/image" Target="../media/image27.png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27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8"/>
          <p:cNvSpPr/>
          <p:nvPr>
            <p:custDataLst>
              <p:tags r:id="rId2"/>
            </p:custDataLst>
          </p:nvPr>
        </p:nvSpPr>
        <p:spPr>
          <a:xfrm>
            <a:off x="312420" y="1068705"/>
            <a:ext cx="46081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Exploring AC-GAN:</a:t>
            </a:r>
            <a:endParaRPr lang="en-US" altLang="zh-CN" sz="2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  <a:p>
            <a:pPr lvl="0" defTabSz="685800">
              <a:defRPr/>
            </a:pPr>
            <a:r>
              <a:rPr lang="en-US" altLang="zh-CN" sz="2400" b="1" kern="0">
                <a:solidFill>
                  <a:srgbClr val="04D7AB"/>
                </a:solidFill>
                <a:latin typeface="+mj-lt"/>
                <a:ea typeface="微软雅黑" panose="020B0503020204020204" charset="-122"/>
              </a:rPr>
              <a:t>Architecture Enhancements &amp; Impact of Image Resolution</a:t>
            </a:r>
            <a:endParaRPr lang="en-US" altLang="zh-CN" sz="2400" b="1" kern="0">
              <a:solidFill>
                <a:srgbClr val="04D7AB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6" name="PA_矩形 8"/>
          <p:cNvSpPr/>
          <p:nvPr>
            <p:custDataLst>
              <p:tags r:id="rId3"/>
            </p:custDataLst>
          </p:nvPr>
        </p:nvSpPr>
        <p:spPr>
          <a:xfrm>
            <a:off x="670560" y="2943860"/>
            <a:ext cx="340233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1600" kern="0">
                <a:solidFill>
                  <a:srgbClr val="4D4D4D"/>
                </a:solidFill>
                <a:ea typeface="微软雅黑" panose="020B0503020204020204" charset="-122"/>
                <a:cs typeface="+mn-lt"/>
              </a:rPr>
              <a:t>Supervisor: Dr. Serhiy Yanchuk</a:t>
            </a:r>
            <a:endParaRPr lang="en-US" altLang="zh-CN" sz="1600" kern="0">
              <a:solidFill>
                <a:srgbClr val="4D4D4D"/>
              </a:solidFill>
              <a:ea typeface="微软雅黑" panose="020B0503020204020204" charset="-122"/>
              <a:cs typeface="+mn-lt"/>
            </a:endParaRPr>
          </a:p>
          <a:p>
            <a:pPr lvl="0" algn="ctr" defTabSz="685800">
              <a:defRPr/>
            </a:pPr>
            <a:r>
              <a:rPr lang="en-US" altLang="zh-CN" sz="1600" kern="0">
                <a:solidFill>
                  <a:srgbClr val="4D4D4D"/>
                </a:solidFill>
                <a:ea typeface="微软雅黑" panose="020B0503020204020204" charset="-122"/>
                <a:cs typeface="+mn-lt"/>
              </a:rPr>
              <a:t>Speaker: Jiaxue Zhang</a:t>
            </a:r>
            <a:endParaRPr lang="en-US" altLang="zh-CN" sz="1600" kern="0">
              <a:solidFill>
                <a:srgbClr val="4D4D4D"/>
              </a:solidFill>
              <a:ea typeface="微软雅黑" panose="020B0503020204020204" charset="-122"/>
              <a:cs typeface="+mn-lt"/>
            </a:endParaRPr>
          </a:p>
          <a:p>
            <a:pPr lvl="0" algn="ctr" defTabSz="685800">
              <a:defRPr/>
            </a:pPr>
            <a:endParaRPr lang="en-US" altLang="zh-CN" sz="1600" kern="0">
              <a:solidFill>
                <a:srgbClr val="4D4D4D"/>
              </a:solidFill>
              <a:ea typeface="微软雅黑" panose="020B0503020204020204" charset="-122"/>
              <a:cs typeface="+mn-lt"/>
            </a:endParaRPr>
          </a:p>
          <a:p>
            <a:pPr lvl="0" algn="ctr" defTabSz="685800">
              <a:defRPr/>
            </a:pPr>
            <a:r>
              <a:rPr lang="en-US" altLang="zh-CN" sz="1600" kern="0">
                <a:solidFill>
                  <a:srgbClr val="4D4D4D"/>
                </a:solidFill>
                <a:ea typeface="微软雅黑" panose="020B0503020204020204" charset="-122"/>
                <a:cs typeface="+mn-lt"/>
              </a:rPr>
              <a:t>University College Cork</a:t>
            </a:r>
            <a:endParaRPr lang="en-US" altLang="zh-CN" sz="1600" kern="0">
              <a:solidFill>
                <a:srgbClr val="4D4D4D"/>
              </a:solidFill>
              <a:ea typeface="微软雅黑" panose="020B0503020204020204" charset="-122"/>
              <a:cs typeface="+mn-lt"/>
            </a:endParaRPr>
          </a:p>
          <a:p>
            <a:pPr lvl="0" algn="ctr" defTabSz="685800">
              <a:defRPr/>
            </a:pPr>
            <a:r>
              <a:rPr lang="en-US" altLang="zh-CN" sz="1600" kern="0">
                <a:solidFill>
                  <a:srgbClr val="4D4D4D"/>
                </a:solidFill>
                <a:ea typeface="微软雅黑" panose="020B0503020204020204" charset="-122"/>
                <a:cs typeface="+mn-lt"/>
              </a:rPr>
              <a:t>27 September 2024</a:t>
            </a:r>
            <a:endParaRPr lang="en-US" altLang="zh-CN" sz="1600" kern="0">
              <a:solidFill>
                <a:srgbClr val="4D4D4D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3" name="图片 2" descr="UCC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601595" y="147955"/>
            <a:ext cx="394144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Research Focus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 rot="20041917">
            <a:off x="5445048" y="2311611"/>
            <a:ext cx="3257702" cy="2832659"/>
            <a:chOff x="1096378" y="1820779"/>
            <a:chExt cx="4239839" cy="3686653"/>
          </a:xfrm>
        </p:grpSpPr>
        <p:sp>
          <p:nvSpPr>
            <p:cNvPr id="23" name="矩形: 圆角 22"/>
            <p:cNvSpPr/>
            <p:nvPr>
              <p:custDataLst>
                <p:tags r:id="rId3"/>
              </p:custDataLst>
            </p:nvPr>
          </p:nvSpPr>
          <p:spPr>
            <a:xfrm rot="3080367">
              <a:off x="1806242" y="2125580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2718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1235242" y="1820779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4F3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/>
            <p:cNvSpPr/>
            <p:nvPr>
              <p:custDataLst>
                <p:tags r:id="rId5"/>
              </p:custDataLst>
            </p:nvPr>
          </p:nvSpPr>
          <p:spPr>
            <a:xfrm rot="3080367">
              <a:off x="2927540" y="2660865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2718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>
              <p:custDataLst>
                <p:tags r:id="rId6"/>
              </p:custDataLst>
            </p:nvPr>
          </p:nvSpPr>
          <p:spPr>
            <a:xfrm>
              <a:off x="2358669" y="2391121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4F3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/>
            <p:cNvSpPr/>
            <p:nvPr>
              <p:custDataLst>
                <p:tags r:id="rId7"/>
              </p:custDataLst>
            </p:nvPr>
          </p:nvSpPr>
          <p:spPr>
            <a:xfrm>
              <a:off x="3486561" y="2930609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4F3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/>
            <p:cNvSpPr/>
            <p:nvPr>
              <p:custDataLst>
                <p:tags r:id="rId8"/>
              </p:custDataLst>
            </p:nvPr>
          </p:nvSpPr>
          <p:spPr>
            <a:xfrm rot="3080367">
              <a:off x="4048838" y="3240443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2718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/>
            <p:cNvSpPr/>
            <p:nvPr>
              <p:custDataLst>
                <p:tags r:id="rId9"/>
              </p:custDataLst>
            </p:nvPr>
          </p:nvSpPr>
          <p:spPr>
            <a:xfrm>
              <a:off x="4607859" y="3510189"/>
              <a:ext cx="577516" cy="1997243"/>
            </a:xfrm>
            <a:prstGeom prst="roundRect">
              <a:avLst>
                <a:gd name="adj" fmla="val 50000"/>
              </a:avLst>
            </a:prstGeom>
            <a:solidFill>
              <a:srgbClr val="4F3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>
            <p:custDataLst>
              <p:tags r:id="rId10"/>
            </p:custDataLst>
          </p:nvPr>
        </p:nvSpPr>
        <p:spPr>
          <a:xfrm>
            <a:off x="872490" y="1839595"/>
            <a:ext cx="404685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New Model Structure and Novel Loss Function Design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PA_矩形 8"/>
          <p:cNvSpPr/>
          <p:nvPr>
            <p:custDataLst>
              <p:tags r:id="rId11"/>
            </p:custDataLst>
          </p:nvPr>
        </p:nvSpPr>
        <p:spPr>
          <a:xfrm>
            <a:off x="121285" y="1379220"/>
            <a:ext cx="8141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en-US" altLang="zh-CN" sz="2400" b="1" kern="0">
                <a:solidFill>
                  <a:schemeClr val="tx1"/>
                </a:solidFill>
                <a:latin typeface="+mj-lt"/>
                <a:ea typeface="微软雅黑" panose="020B0503020204020204" charset="-122"/>
                <a:sym typeface="+mn-ea"/>
              </a:rPr>
              <a:t>1. Architecture Enhancements model——AAC-GAN</a:t>
            </a:r>
            <a:endParaRPr lang="en-US" altLang="zh-CN" sz="2400" b="1" kern="0">
              <a:solidFill>
                <a:schemeClr val="tx1"/>
              </a:solidFill>
              <a:latin typeface="+mj-lt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2"/>
            </p:custDataLst>
          </p:nvPr>
        </p:nvSpPr>
        <p:spPr>
          <a:xfrm>
            <a:off x="901700" y="2926715"/>
            <a:ext cx="42926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Dataset Exploration: 32x32, 64x64, 128x128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PA_矩形 8"/>
          <p:cNvSpPr/>
          <p:nvPr>
            <p:custDataLst>
              <p:tags r:id="rId13"/>
            </p:custDataLst>
          </p:nvPr>
        </p:nvSpPr>
        <p:spPr>
          <a:xfrm>
            <a:off x="458470" y="2422525"/>
            <a:ext cx="51301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400" b="1" kern="0">
                <a:solidFill>
                  <a:schemeClr val="accent3"/>
                </a:solidFill>
                <a:latin typeface="+mj-lt"/>
                <a:ea typeface="微软雅黑" panose="020B0503020204020204" charset="-122"/>
              </a:rPr>
              <a:t>2. Impact of Image Resolution</a:t>
            </a:r>
            <a:endParaRPr lang="en-US" altLang="zh-CN" sz="2400" b="1" kern="0">
              <a:solidFill>
                <a:schemeClr val="accent3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561999" y="254141"/>
            <a:ext cx="1223424" cy="320173"/>
            <a:chOff x="3831" y="634"/>
            <a:chExt cx="1410" cy="369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824" y="634"/>
              <a:ext cx="370" cy="369"/>
            </a:xfrm>
            <a:custGeom>
              <a:avLst/>
              <a:gdLst>
                <a:gd name="T0" fmla="*/ 72 w 959"/>
                <a:gd name="T1" fmla="*/ 283 h 954"/>
                <a:gd name="T2" fmla="*/ 674 w 959"/>
                <a:gd name="T3" fmla="*/ 883 h 954"/>
                <a:gd name="T4" fmla="*/ 498 w 959"/>
                <a:gd name="T5" fmla="*/ 0 h 954"/>
                <a:gd name="T6" fmla="*/ 816 w 959"/>
                <a:gd name="T7" fmla="*/ 314 h 954"/>
                <a:gd name="T8" fmla="*/ 816 w 959"/>
                <a:gd name="T9" fmla="*/ 319 h 954"/>
                <a:gd name="T10" fmla="*/ 816 w 959"/>
                <a:gd name="T11" fmla="*/ 322 h 954"/>
                <a:gd name="T12" fmla="*/ 613 w 959"/>
                <a:gd name="T13" fmla="*/ 713 h 954"/>
                <a:gd name="T14" fmla="*/ 609 w 959"/>
                <a:gd name="T15" fmla="*/ 713 h 954"/>
                <a:gd name="T16" fmla="*/ 591 w 959"/>
                <a:gd name="T17" fmla="*/ 713 h 954"/>
                <a:gd name="T18" fmla="*/ 586 w 959"/>
                <a:gd name="T19" fmla="*/ 713 h 954"/>
                <a:gd name="T20" fmla="*/ 567 w 959"/>
                <a:gd name="T21" fmla="*/ 697 h 954"/>
                <a:gd name="T22" fmla="*/ 541 w 959"/>
                <a:gd name="T23" fmla="*/ 512 h 954"/>
                <a:gd name="T24" fmla="*/ 601 w 959"/>
                <a:gd name="T25" fmla="*/ 609 h 954"/>
                <a:gd name="T26" fmla="*/ 724 w 959"/>
                <a:gd name="T27" fmla="*/ 340 h 954"/>
                <a:gd name="T28" fmla="*/ 605 w 959"/>
                <a:gd name="T29" fmla="*/ 351 h 954"/>
                <a:gd name="T30" fmla="*/ 555 w 959"/>
                <a:gd name="T31" fmla="*/ 450 h 954"/>
                <a:gd name="T32" fmla="*/ 498 w 959"/>
                <a:gd name="T33" fmla="*/ 562 h 954"/>
                <a:gd name="T34" fmla="*/ 415 w 959"/>
                <a:gd name="T35" fmla="*/ 714 h 954"/>
                <a:gd name="T36" fmla="*/ 411 w 959"/>
                <a:gd name="T37" fmla="*/ 714 h 954"/>
                <a:gd name="T38" fmla="*/ 398 w 959"/>
                <a:gd name="T39" fmla="*/ 714 h 954"/>
                <a:gd name="T40" fmla="*/ 393 w 959"/>
                <a:gd name="T41" fmla="*/ 714 h 954"/>
                <a:gd name="T42" fmla="*/ 375 w 959"/>
                <a:gd name="T43" fmla="*/ 698 h 954"/>
                <a:gd name="T44" fmla="*/ 184 w 959"/>
                <a:gd name="T45" fmla="*/ 323 h 954"/>
                <a:gd name="T46" fmla="*/ 184 w 959"/>
                <a:gd name="T47" fmla="*/ 321 h 954"/>
                <a:gd name="T48" fmla="*/ 184 w 959"/>
                <a:gd name="T49" fmla="*/ 314 h 954"/>
                <a:gd name="T50" fmla="*/ 184 w 959"/>
                <a:gd name="T51" fmla="*/ 311 h 954"/>
                <a:gd name="T52" fmla="*/ 184 w 959"/>
                <a:gd name="T53" fmla="*/ 307 h 954"/>
                <a:gd name="T54" fmla="*/ 184 w 959"/>
                <a:gd name="T55" fmla="*/ 299 h 954"/>
                <a:gd name="T56" fmla="*/ 184 w 959"/>
                <a:gd name="T57" fmla="*/ 294 h 954"/>
                <a:gd name="T58" fmla="*/ 184 w 959"/>
                <a:gd name="T59" fmla="*/ 292 h 954"/>
                <a:gd name="T60" fmla="*/ 184 w 959"/>
                <a:gd name="T61" fmla="*/ 292 h 954"/>
                <a:gd name="T62" fmla="*/ 187 w 959"/>
                <a:gd name="T63" fmla="*/ 292 h 954"/>
                <a:gd name="T64" fmla="*/ 191 w 959"/>
                <a:gd name="T65" fmla="*/ 292 h 954"/>
                <a:gd name="T66" fmla="*/ 402 w 959"/>
                <a:gd name="T67" fmla="*/ 292 h 954"/>
                <a:gd name="T68" fmla="*/ 405 w 959"/>
                <a:gd name="T69" fmla="*/ 292 h 954"/>
                <a:gd name="T70" fmla="*/ 408 w 959"/>
                <a:gd name="T71" fmla="*/ 292 h 954"/>
                <a:gd name="T72" fmla="*/ 411 w 959"/>
                <a:gd name="T73" fmla="*/ 295 h 954"/>
                <a:gd name="T74" fmla="*/ 414 w 959"/>
                <a:gd name="T75" fmla="*/ 298 h 954"/>
                <a:gd name="T76" fmla="*/ 414 w 959"/>
                <a:gd name="T77" fmla="*/ 300 h 954"/>
                <a:gd name="T78" fmla="*/ 456 w 959"/>
                <a:gd name="T79" fmla="*/ 477 h 954"/>
                <a:gd name="T80" fmla="*/ 375 w 959"/>
                <a:gd name="T81" fmla="*/ 340 h 954"/>
                <a:gd name="T82" fmla="*/ 265 w 959"/>
                <a:gd name="T83" fmla="*/ 351 h 954"/>
                <a:gd name="T84" fmla="*/ 406 w 959"/>
                <a:gd name="T85" fmla="*/ 609 h 954"/>
                <a:gd name="T86" fmla="*/ 513 w 959"/>
                <a:gd name="T87" fmla="*/ 395 h 954"/>
                <a:gd name="T88" fmla="*/ 563 w 959"/>
                <a:gd name="T89" fmla="*/ 296 h 954"/>
                <a:gd name="T90" fmla="*/ 563 w 959"/>
                <a:gd name="T91" fmla="*/ 294 h 954"/>
                <a:gd name="T92" fmla="*/ 565 w 959"/>
                <a:gd name="T93" fmla="*/ 291 h 954"/>
                <a:gd name="T94" fmla="*/ 568 w 959"/>
                <a:gd name="T95" fmla="*/ 289 h 954"/>
                <a:gd name="T96" fmla="*/ 573 w 959"/>
                <a:gd name="T97" fmla="*/ 289 h 954"/>
                <a:gd name="T98" fmla="*/ 787 w 959"/>
                <a:gd name="T99" fmla="*/ 289 h 954"/>
                <a:gd name="T100" fmla="*/ 791 w 959"/>
                <a:gd name="T101" fmla="*/ 289 h 954"/>
                <a:gd name="T102" fmla="*/ 794 w 959"/>
                <a:gd name="T103" fmla="*/ 289 h 954"/>
                <a:gd name="T104" fmla="*/ 797 w 959"/>
                <a:gd name="T105" fmla="*/ 291 h 954"/>
                <a:gd name="T106" fmla="*/ 797 w 959"/>
                <a:gd name="T107" fmla="*/ 294 h 954"/>
                <a:gd name="T108" fmla="*/ 797 w 959"/>
                <a:gd name="T109" fmla="*/ 297 h 954"/>
                <a:gd name="T110" fmla="*/ 797 w 959"/>
                <a:gd name="T111" fmla="*/ 302 h 954"/>
                <a:gd name="T112" fmla="*/ 797 w 959"/>
                <a:gd name="T113" fmla="*/ 30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9" h="954">
                  <a:moveTo>
                    <a:pt x="498" y="0"/>
                  </a:moveTo>
                  <a:cubicBezTo>
                    <a:pt x="312" y="0"/>
                    <a:pt x="143" y="112"/>
                    <a:pt x="72" y="283"/>
                  </a:cubicBezTo>
                  <a:cubicBezTo>
                    <a:pt x="0" y="455"/>
                    <a:pt x="40" y="652"/>
                    <a:pt x="172" y="784"/>
                  </a:cubicBezTo>
                  <a:cubicBezTo>
                    <a:pt x="304" y="915"/>
                    <a:pt x="502" y="954"/>
                    <a:pt x="674" y="883"/>
                  </a:cubicBezTo>
                  <a:cubicBezTo>
                    <a:pt x="847" y="812"/>
                    <a:pt x="959" y="645"/>
                    <a:pt x="959" y="459"/>
                  </a:cubicBezTo>
                  <a:cubicBezTo>
                    <a:pt x="959" y="206"/>
                    <a:pt x="753" y="0"/>
                    <a:pt x="498" y="0"/>
                  </a:cubicBezTo>
                  <a:close/>
                  <a:moveTo>
                    <a:pt x="816" y="311"/>
                  </a:moveTo>
                  <a:cubicBezTo>
                    <a:pt x="816" y="312"/>
                    <a:pt x="816" y="313"/>
                    <a:pt x="816" y="314"/>
                  </a:cubicBezTo>
                  <a:cubicBezTo>
                    <a:pt x="816" y="316"/>
                    <a:pt x="816" y="316"/>
                    <a:pt x="816" y="316"/>
                  </a:cubicBezTo>
                  <a:cubicBezTo>
                    <a:pt x="816" y="319"/>
                    <a:pt x="816" y="319"/>
                    <a:pt x="816" y="319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627" y="697"/>
                    <a:pt x="627" y="697"/>
                    <a:pt x="627" y="697"/>
                  </a:cubicBezTo>
                  <a:cubicBezTo>
                    <a:pt x="624" y="704"/>
                    <a:pt x="619" y="709"/>
                    <a:pt x="613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5" y="713"/>
                    <a:pt x="605" y="713"/>
                    <a:pt x="605" y="713"/>
                  </a:cubicBezTo>
                  <a:cubicBezTo>
                    <a:pt x="591" y="713"/>
                    <a:pt x="591" y="713"/>
                    <a:pt x="591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2" y="713"/>
                    <a:pt x="582" y="713"/>
                    <a:pt x="582" y="713"/>
                  </a:cubicBezTo>
                  <a:cubicBezTo>
                    <a:pt x="575" y="709"/>
                    <a:pt x="570" y="704"/>
                    <a:pt x="567" y="697"/>
                  </a:cubicBezTo>
                  <a:cubicBezTo>
                    <a:pt x="507" y="579"/>
                    <a:pt x="507" y="579"/>
                    <a:pt x="507" y="579"/>
                  </a:cubicBezTo>
                  <a:cubicBezTo>
                    <a:pt x="541" y="512"/>
                    <a:pt x="541" y="512"/>
                    <a:pt x="541" y="512"/>
                  </a:cubicBezTo>
                  <a:cubicBezTo>
                    <a:pt x="590" y="609"/>
                    <a:pt x="590" y="609"/>
                    <a:pt x="590" y="609"/>
                  </a:cubicBezTo>
                  <a:cubicBezTo>
                    <a:pt x="590" y="609"/>
                    <a:pt x="596" y="620"/>
                    <a:pt x="601" y="609"/>
                  </a:cubicBezTo>
                  <a:cubicBezTo>
                    <a:pt x="731" y="351"/>
                    <a:pt x="731" y="351"/>
                    <a:pt x="731" y="351"/>
                  </a:cubicBezTo>
                  <a:cubicBezTo>
                    <a:pt x="731" y="351"/>
                    <a:pt x="737" y="340"/>
                    <a:pt x="724" y="340"/>
                  </a:cubicBezTo>
                  <a:cubicBezTo>
                    <a:pt x="623" y="340"/>
                    <a:pt x="623" y="340"/>
                    <a:pt x="623" y="340"/>
                  </a:cubicBezTo>
                  <a:cubicBezTo>
                    <a:pt x="615" y="341"/>
                    <a:pt x="608" y="345"/>
                    <a:pt x="605" y="351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29" y="699"/>
                    <a:pt x="429" y="699"/>
                    <a:pt x="429" y="699"/>
                  </a:cubicBezTo>
                  <a:cubicBezTo>
                    <a:pt x="427" y="706"/>
                    <a:pt x="422" y="711"/>
                    <a:pt x="415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08" y="714"/>
                    <a:pt x="408" y="714"/>
                    <a:pt x="408" y="714"/>
                  </a:cubicBezTo>
                  <a:cubicBezTo>
                    <a:pt x="398" y="714"/>
                    <a:pt x="398" y="714"/>
                    <a:pt x="398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89" y="714"/>
                    <a:pt x="389" y="714"/>
                    <a:pt x="389" y="714"/>
                  </a:cubicBezTo>
                  <a:cubicBezTo>
                    <a:pt x="382" y="711"/>
                    <a:pt x="377" y="705"/>
                    <a:pt x="375" y="698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4" y="318"/>
                    <a:pt x="184" y="318"/>
                    <a:pt x="184" y="318"/>
                  </a:cubicBezTo>
                  <a:cubicBezTo>
                    <a:pt x="184" y="314"/>
                    <a:pt x="184" y="314"/>
                    <a:pt x="184" y="314"/>
                  </a:cubicBezTo>
                  <a:cubicBezTo>
                    <a:pt x="184" y="313"/>
                    <a:pt x="184" y="312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09"/>
                    <a:pt x="184" y="308"/>
                    <a:pt x="184" y="307"/>
                  </a:cubicBezTo>
                  <a:cubicBezTo>
                    <a:pt x="184" y="302"/>
                    <a:pt x="184" y="302"/>
                    <a:pt x="184" y="302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6"/>
                    <a:pt x="184" y="296"/>
                    <a:pt x="184" y="296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193" y="292"/>
                    <a:pt x="193" y="292"/>
                    <a:pt x="193" y="292"/>
                  </a:cubicBezTo>
                  <a:cubicBezTo>
                    <a:pt x="402" y="292"/>
                    <a:pt x="402" y="292"/>
                    <a:pt x="402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90" y="410"/>
                    <a:pt x="490" y="410"/>
                    <a:pt x="490" y="410"/>
                  </a:cubicBezTo>
                  <a:cubicBezTo>
                    <a:pt x="456" y="477"/>
                    <a:pt x="456" y="477"/>
                    <a:pt x="456" y="477"/>
                  </a:cubicBezTo>
                  <a:cubicBezTo>
                    <a:pt x="392" y="351"/>
                    <a:pt x="392" y="351"/>
                    <a:pt x="392" y="351"/>
                  </a:cubicBezTo>
                  <a:cubicBezTo>
                    <a:pt x="388" y="345"/>
                    <a:pt x="382" y="340"/>
                    <a:pt x="375" y="340"/>
                  </a:cubicBezTo>
                  <a:cubicBezTo>
                    <a:pt x="272" y="340"/>
                    <a:pt x="272" y="340"/>
                    <a:pt x="272" y="340"/>
                  </a:cubicBezTo>
                  <a:cubicBezTo>
                    <a:pt x="260" y="340"/>
                    <a:pt x="265" y="351"/>
                    <a:pt x="265" y="351"/>
                  </a:cubicBezTo>
                  <a:cubicBezTo>
                    <a:pt x="395" y="609"/>
                    <a:pt x="395" y="609"/>
                    <a:pt x="395" y="609"/>
                  </a:cubicBezTo>
                  <a:cubicBezTo>
                    <a:pt x="395" y="609"/>
                    <a:pt x="401" y="620"/>
                    <a:pt x="406" y="609"/>
                  </a:cubicBezTo>
                  <a:cubicBezTo>
                    <a:pt x="459" y="504"/>
                    <a:pt x="459" y="504"/>
                    <a:pt x="459" y="504"/>
                  </a:cubicBezTo>
                  <a:cubicBezTo>
                    <a:pt x="513" y="395"/>
                    <a:pt x="513" y="395"/>
                    <a:pt x="513" y="395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3" y="289"/>
                    <a:pt x="573" y="289"/>
                    <a:pt x="573" y="289"/>
                  </a:cubicBezTo>
                  <a:cubicBezTo>
                    <a:pt x="576" y="289"/>
                    <a:pt x="576" y="289"/>
                    <a:pt x="576" y="289"/>
                  </a:cubicBezTo>
                  <a:cubicBezTo>
                    <a:pt x="787" y="289"/>
                    <a:pt x="787" y="289"/>
                    <a:pt x="787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7"/>
                    <a:pt x="797" y="297"/>
                    <a:pt x="797" y="297"/>
                  </a:cubicBezTo>
                  <a:cubicBezTo>
                    <a:pt x="797" y="299"/>
                    <a:pt x="797" y="299"/>
                    <a:pt x="797" y="299"/>
                  </a:cubicBezTo>
                  <a:cubicBezTo>
                    <a:pt x="797" y="302"/>
                    <a:pt x="797" y="302"/>
                    <a:pt x="797" y="302"/>
                  </a:cubicBezTo>
                  <a:cubicBezTo>
                    <a:pt x="797" y="302"/>
                    <a:pt x="797" y="302"/>
                    <a:pt x="797" y="306"/>
                  </a:cubicBezTo>
                  <a:cubicBezTo>
                    <a:pt x="797" y="309"/>
                    <a:pt x="797" y="306"/>
                    <a:pt x="797" y="3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5194" y="941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505" y="680"/>
              <a:ext cx="283" cy="266"/>
            </a:xfrm>
            <a:custGeom>
              <a:avLst/>
              <a:gdLst>
                <a:gd name="T0" fmla="*/ 732 w 732"/>
                <a:gd name="T1" fmla="*/ 496 h 690"/>
                <a:gd name="T2" fmla="*/ 675 w 732"/>
                <a:gd name="T3" fmla="*/ 360 h 690"/>
                <a:gd name="T4" fmla="*/ 538 w 732"/>
                <a:gd name="T5" fmla="*/ 303 h 690"/>
                <a:gd name="T6" fmla="*/ 184 w 732"/>
                <a:gd name="T7" fmla="*/ 303 h 690"/>
                <a:gd name="T8" fmla="*/ 82 w 732"/>
                <a:gd name="T9" fmla="*/ 250 h 690"/>
                <a:gd name="T10" fmla="*/ 82 w 732"/>
                <a:gd name="T11" fmla="*/ 135 h 690"/>
                <a:gd name="T12" fmla="*/ 184 w 732"/>
                <a:gd name="T13" fmla="*/ 82 h 690"/>
                <a:gd name="T14" fmla="*/ 666 w 732"/>
                <a:gd name="T15" fmla="*/ 82 h 690"/>
                <a:gd name="T16" fmla="*/ 703 w 732"/>
                <a:gd name="T17" fmla="*/ 41 h 690"/>
                <a:gd name="T18" fmla="*/ 666 w 732"/>
                <a:gd name="T19" fmla="*/ 0 h 690"/>
                <a:gd name="T20" fmla="*/ 184 w 732"/>
                <a:gd name="T21" fmla="*/ 0 h 690"/>
                <a:gd name="T22" fmla="*/ 0 w 732"/>
                <a:gd name="T23" fmla="*/ 193 h 690"/>
                <a:gd name="T24" fmla="*/ 184 w 732"/>
                <a:gd name="T25" fmla="*/ 385 h 690"/>
                <a:gd name="T26" fmla="*/ 538 w 732"/>
                <a:gd name="T27" fmla="*/ 385 h 690"/>
                <a:gd name="T28" fmla="*/ 643 w 732"/>
                <a:gd name="T29" fmla="*/ 495 h 690"/>
                <a:gd name="T30" fmla="*/ 538 w 732"/>
                <a:gd name="T31" fmla="*/ 606 h 690"/>
                <a:gd name="T32" fmla="*/ 57 w 732"/>
                <a:gd name="T33" fmla="*/ 606 h 690"/>
                <a:gd name="T34" fmla="*/ 17 w 732"/>
                <a:gd name="T35" fmla="*/ 625 h 690"/>
                <a:gd name="T36" fmla="*/ 17 w 732"/>
                <a:gd name="T37" fmla="*/ 669 h 690"/>
                <a:gd name="T38" fmla="*/ 57 w 732"/>
                <a:gd name="T39" fmla="*/ 688 h 690"/>
                <a:gd name="T40" fmla="*/ 539 w 732"/>
                <a:gd name="T41" fmla="*/ 688 h 690"/>
                <a:gd name="T42" fmla="*/ 732 w 732"/>
                <a:gd name="T43" fmla="*/ 49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2" h="690">
                  <a:moveTo>
                    <a:pt x="732" y="496"/>
                  </a:moveTo>
                  <a:cubicBezTo>
                    <a:pt x="732" y="445"/>
                    <a:pt x="712" y="396"/>
                    <a:pt x="675" y="360"/>
                  </a:cubicBezTo>
                  <a:cubicBezTo>
                    <a:pt x="639" y="323"/>
                    <a:pt x="590" y="303"/>
                    <a:pt x="538" y="30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43" y="306"/>
                    <a:pt x="103" y="285"/>
                    <a:pt x="82" y="250"/>
                  </a:cubicBezTo>
                  <a:cubicBezTo>
                    <a:pt x="60" y="215"/>
                    <a:pt x="60" y="170"/>
                    <a:pt x="82" y="135"/>
                  </a:cubicBezTo>
                  <a:cubicBezTo>
                    <a:pt x="103" y="100"/>
                    <a:pt x="143" y="79"/>
                    <a:pt x="184" y="82"/>
                  </a:cubicBezTo>
                  <a:cubicBezTo>
                    <a:pt x="666" y="82"/>
                    <a:pt x="666" y="82"/>
                    <a:pt x="666" y="82"/>
                  </a:cubicBezTo>
                  <a:cubicBezTo>
                    <a:pt x="687" y="80"/>
                    <a:pt x="703" y="62"/>
                    <a:pt x="703" y="41"/>
                  </a:cubicBezTo>
                  <a:cubicBezTo>
                    <a:pt x="703" y="20"/>
                    <a:pt x="687" y="2"/>
                    <a:pt x="66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81" y="5"/>
                    <a:pt x="0" y="90"/>
                    <a:pt x="0" y="193"/>
                  </a:cubicBezTo>
                  <a:cubicBezTo>
                    <a:pt x="0" y="295"/>
                    <a:pt x="81" y="380"/>
                    <a:pt x="184" y="385"/>
                  </a:cubicBezTo>
                  <a:cubicBezTo>
                    <a:pt x="538" y="385"/>
                    <a:pt x="538" y="385"/>
                    <a:pt x="538" y="385"/>
                  </a:cubicBezTo>
                  <a:cubicBezTo>
                    <a:pt x="597" y="389"/>
                    <a:pt x="643" y="437"/>
                    <a:pt x="643" y="495"/>
                  </a:cubicBezTo>
                  <a:cubicBezTo>
                    <a:pt x="643" y="554"/>
                    <a:pt x="597" y="602"/>
                    <a:pt x="538" y="606"/>
                  </a:cubicBezTo>
                  <a:cubicBezTo>
                    <a:pt x="57" y="606"/>
                    <a:pt x="57" y="606"/>
                    <a:pt x="57" y="606"/>
                  </a:cubicBezTo>
                  <a:cubicBezTo>
                    <a:pt x="41" y="604"/>
                    <a:pt x="26" y="612"/>
                    <a:pt x="17" y="625"/>
                  </a:cubicBezTo>
                  <a:cubicBezTo>
                    <a:pt x="9" y="638"/>
                    <a:pt x="9" y="655"/>
                    <a:pt x="17" y="669"/>
                  </a:cubicBezTo>
                  <a:cubicBezTo>
                    <a:pt x="26" y="682"/>
                    <a:pt x="41" y="690"/>
                    <a:pt x="57" y="688"/>
                  </a:cubicBezTo>
                  <a:cubicBezTo>
                    <a:pt x="539" y="688"/>
                    <a:pt x="539" y="688"/>
                    <a:pt x="539" y="688"/>
                  </a:cubicBezTo>
                  <a:cubicBezTo>
                    <a:pt x="646" y="688"/>
                    <a:pt x="732" y="602"/>
                    <a:pt x="732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4202" y="680"/>
              <a:ext cx="277" cy="266"/>
            </a:xfrm>
            <a:custGeom>
              <a:avLst/>
              <a:gdLst>
                <a:gd name="T0" fmla="*/ 719 w 719"/>
                <a:gd name="T1" fmla="*/ 194 h 690"/>
                <a:gd name="T2" fmla="*/ 663 w 719"/>
                <a:gd name="T3" fmla="*/ 57 h 690"/>
                <a:gd name="T4" fmla="*/ 527 w 719"/>
                <a:gd name="T5" fmla="*/ 0 h 690"/>
                <a:gd name="T6" fmla="*/ 41 w 719"/>
                <a:gd name="T7" fmla="*/ 0 h 690"/>
                <a:gd name="T8" fmla="*/ 4 w 719"/>
                <a:gd name="T9" fmla="*/ 41 h 690"/>
                <a:gd name="T10" fmla="*/ 41 w 719"/>
                <a:gd name="T11" fmla="*/ 83 h 690"/>
                <a:gd name="T12" fmla="*/ 527 w 719"/>
                <a:gd name="T13" fmla="*/ 83 h 690"/>
                <a:gd name="T14" fmla="*/ 630 w 719"/>
                <a:gd name="T15" fmla="*/ 194 h 690"/>
                <a:gd name="T16" fmla="*/ 527 w 719"/>
                <a:gd name="T17" fmla="*/ 305 h 690"/>
                <a:gd name="T18" fmla="*/ 118 w 719"/>
                <a:gd name="T19" fmla="*/ 305 h 690"/>
                <a:gd name="T20" fmla="*/ 0 w 719"/>
                <a:gd name="T21" fmla="*/ 425 h 690"/>
                <a:gd name="T22" fmla="*/ 0 w 719"/>
                <a:gd name="T23" fmla="*/ 425 h 690"/>
                <a:gd name="T24" fmla="*/ 0 w 719"/>
                <a:gd name="T25" fmla="*/ 652 h 690"/>
                <a:gd name="T26" fmla="*/ 41 w 719"/>
                <a:gd name="T27" fmla="*/ 690 h 690"/>
                <a:gd name="T28" fmla="*/ 82 w 719"/>
                <a:gd name="T29" fmla="*/ 652 h 690"/>
                <a:gd name="T30" fmla="*/ 82 w 719"/>
                <a:gd name="T31" fmla="*/ 539 h 690"/>
                <a:gd name="T32" fmla="*/ 82 w 719"/>
                <a:gd name="T33" fmla="*/ 539 h 690"/>
                <a:gd name="T34" fmla="*/ 82 w 719"/>
                <a:gd name="T35" fmla="*/ 425 h 690"/>
                <a:gd name="T36" fmla="*/ 118 w 719"/>
                <a:gd name="T37" fmla="*/ 388 h 690"/>
                <a:gd name="T38" fmla="*/ 527 w 719"/>
                <a:gd name="T39" fmla="*/ 388 h 690"/>
                <a:gd name="T40" fmla="*/ 719 w 719"/>
                <a:gd name="T41" fmla="*/ 1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9" h="690">
                  <a:moveTo>
                    <a:pt x="719" y="194"/>
                  </a:moveTo>
                  <a:cubicBezTo>
                    <a:pt x="719" y="143"/>
                    <a:pt x="699" y="93"/>
                    <a:pt x="663" y="57"/>
                  </a:cubicBezTo>
                  <a:cubicBezTo>
                    <a:pt x="627" y="21"/>
                    <a:pt x="578" y="0"/>
                    <a:pt x="52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2"/>
                    <a:pt x="4" y="20"/>
                    <a:pt x="4" y="41"/>
                  </a:cubicBezTo>
                  <a:cubicBezTo>
                    <a:pt x="4" y="63"/>
                    <a:pt x="20" y="80"/>
                    <a:pt x="41" y="83"/>
                  </a:cubicBezTo>
                  <a:cubicBezTo>
                    <a:pt x="527" y="83"/>
                    <a:pt x="527" y="83"/>
                    <a:pt x="527" y="83"/>
                  </a:cubicBezTo>
                  <a:cubicBezTo>
                    <a:pt x="585" y="86"/>
                    <a:pt x="630" y="135"/>
                    <a:pt x="630" y="194"/>
                  </a:cubicBezTo>
                  <a:cubicBezTo>
                    <a:pt x="630" y="253"/>
                    <a:pt x="585" y="301"/>
                    <a:pt x="527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53" y="305"/>
                    <a:pt x="0" y="359"/>
                    <a:pt x="0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2" y="674"/>
                    <a:pt x="20" y="690"/>
                    <a:pt x="41" y="690"/>
                  </a:cubicBezTo>
                  <a:cubicBezTo>
                    <a:pt x="62" y="690"/>
                    <a:pt x="79" y="674"/>
                    <a:pt x="82" y="652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425"/>
                    <a:pt x="82" y="425"/>
                    <a:pt x="82" y="425"/>
                  </a:cubicBezTo>
                  <a:cubicBezTo>
                    <a:pt x="82" y="405"/>
                    <a:pt x="98" y="388"/>
                    <a:pt x="118" y="388"/>
                  </a:cubicBezTo>
                  <a:cubicBezTo>
                    <a:pt x="527" y="388"/>
                    <a:pt x="527" y="388"/>
                    <a:pt x="527" y="388"/>
                  </a:cubicBezTo>
                  <a:cubicBezTo>
                    <a:pt x="633" y="388"/>
                    <a:pt x="719" y="301"/>
                    <a:pt x="719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831" y="680"/>
              <a:ext cx="319" cy="266"/>
            </a:xfrm>
            <a:custGeom>
              <a:avLst/>
              <a:gdLst>
                <a:gd name="T0" fmla="*/ 825 w 826"/>
                <a:gd name="T1" fmla="*/ 45 h 690"/>
                <a:gd name="T2" fmla="*/ 802 w 826"/>
                <a:gd name="T3" fmla="*/ 7 h 690"/>
                <a:gd name="T4" fmla="*/ 758 w 826"/>
                <a:gd name="T5" fmla="*/ 13 h 690"/>
                <a:gd name="T6" fmla="*/ 463 w 826"/>
                <a:gd name="T7" fmla="*/ 252 h 690"/>
                <a:gd name="T8" fmla="*/ 527 w 826"/>
                <a:gd name="T9" fmla="*/ 304 h 690"/>
                <a:gd name="T10" fmla="*/ 744 w 826"/>
                <a:gd name="T11" fmla="*/ 130 h 690"/>
                <a:gd name="T12" fmla="*/ 744 w 826"/>
                <a:gd name="T13" fmla="*/ 560 h 690"/>
                <a:gd name="T14" fmla="*/ 650 w 826"/>
                <a:gd name="T15" fmla="*/ 484 h 690"/>
                <a:gd name="T16" fmla="*/ 646 w 826"/>
                <a:gd name="T17" fmla="*/ 482 h 690"/>
                <a:gd name="T18" fmla="*/ 412 w 826"/>
                <a:gd name="T19" fmla="*/ 292 h 690"/>
                <a:gd name="T20" fmla="*/ 348 w 826"/>
                <a:gd name="T21" fmla="*/ 344 h 690"/>
                <a:gd name="T22" fmla="*/ 348 w 826"/>
                <a:gd name="T23" fmla="*/ 344 h 690"/>
                <a:gd name="T24" fmla="*/ 278 w 826"/>
                <a:gd name="T25" fmla="*/ 401 h 690"/>
                <a:gd name="T26" fmla="*/ 181 w 826"/>
                <a:gd name="T27" fmla="*/ 479 h 690"/>
                <a:gd name="T28" fmla="*/ 181 w 826"/>
                <a:gd name="T29" fmla="*/ 479 h 690"/>
                <a:gd name="T30" fmla="*/ 82 w 826"/>
                <a:gd name="T31" fmla="*/ 560 h 690"/>
                <a:gd name="T32" fmla="*/ 82 w 826"/>
                <a:gd name="T33" fmla="*/ 130 h 690"/>
                <a:gd name="T34" fmla="*/ 298 w 826"/>
                <a:gd name="T35" fmla="*/ 304 h 690"/>
                <a:gd name="T36" fmla="*/ 361 w 826"/>
                <a:gd name="T37" fmla="*/ 251 h 690"/>
                <a:gd name="T38" fmla="*/ 71 w 826"/>
                <a:gd name="T39" fmla="*/ 16 h 690"/>
                <a:gd name="T40" fmla="*/ 71 w 826"/>
                <a:gd name="T41" fmla="*/ 16 h 690"/>
                <a:gd name="T42" fmla="*/ 67 w 826"/>
                <a:gd name="T43" fmla="*/ 13 h 690"/>
                <a:gd name="T44" fmla="*/ 38 w 826"/>
                <a:gd name="T45" fmla="*/ 4 h 690"/>
                <a:gd name="T46" fmla="*/ 10 w 826"/>
                <a:gd name="T47" fmla="*/ 19 h 690"/>
                <a:gd name="T48" fmla="*/ 1 w 826"/>
                <a:gd name="T49" fmla="*/ 45 h 690"/>
                <a:gd name="T50" fmla="*/ 0 w 826"/>
                <a:gd name="T51" fmla="*/ 45 h 690"/>
                <a:gd name="T52" fmla="*/ 0 w 826"/>
                <a:gd name="T53" fmla="*/ 644 h 690"/>
                <a:gd name="T54" fmla="*/ 0 w 826"/>
                <a:gd name="T55" fmla="*/ 644 h 690"/>
                <a:gd name="T56" fmla="*/ 9 w 826"/>
                <a:gd name="T57" fmla="*/ 670 h 690"/>
                <a:gd name="T58" fmla="*/ 67 w 826"/>
                <a:gd name="T59" fmla="*/ 675 h 690"/>
                <a:gd name="T60" fmla="*/ 412 w 826"/>
                <a:gd name="T61" fmla="*/ 396 h 690"/>
                <a:gd name="T62" fmla="*/ 758 w 826"/>
                <a:gd name="T63" fmla="*/ 675 h 690"/>
                <a:gd name="T64" fmla="*/ 816 w 826"/>
                <a:gd name="T65" fmla="*/ 670 h 690"/>
                <a:gd name="T66" fmla="*/ 825 w 826"/>
                <a:gd name="T67" fmla="*/ 644 h 690"/>
                <a:gd name="T68" fmla="*/ 825 w 826"/>
                <a:gd name="T69" fmla="*/ 644 h 690"/>
                <a:gd name="T70" fmla="*/ 825 w 826"/>
                <a:gd name="T71" fmla="*/ 4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690">
                  <a:moveTo>
                    <a:pt x="825" y="45"/>
                  </a:moveTo>
                  <a:cubicBezTo>
                    <a:pt x="826" y="29"/>
                    <a:pt x="817" y="14"/>
                    <a:pt x="802" y="7"/>
                  </a:cubicBezTo>
                  <a:cubicBezTo>
                    <a:pt x="788" y="0"/>
                    <a:pt x="770" y="3"/>
                    <a:pt x="758" y="13"/>
                  </a:cubicBezTo>
                  <a:cubicBezTo>
                    <a:pt x="463" y="252"/>
                    <a:pt x="463" y="252"/>
                    <a:pt x="463" y="252"/>
                  </a:cubicBezTo>
                  <a:cubicBezTo>
                    <a:pt x="527" y="304"/>
                    <a:pt x="527" y="304"/>
                    <a:pt x="527" y="304"/>
                  </a:cubicBezTo>
                  <a:cubicBezTo>
                    <a:pt x="744" y="130"/>
                    <a:pt x="744" y="130"/>
                    <a:pt x="744" y="130"/>
                  </a:cubicBezTo>
                  <a:cubicBezTo>
                    <a:pt x="744" y="560"/>
                    <a:pt x="744" y="560"/>
                    <a:pt x="744" y="560"/>
                  </a:cubicBezTo>
                  <a:cubicBezTo>
                    <a:pt x="650" y="484"/>
                    <a:pt x="650" y="484"/>
                    <a:pt x="650" y="484"/>
                  </a:cubicBezTo>
                  <a:cubicBezTo>
                    <a:pt x="649" y="484"/>
                    <a:pt x="647" y="483"/>
                    <a:pt x="646" y="482"/>
                  </a:cubicBezTo>
                  <a:cubicBezTo>
                    <a:pt x="412" y="292"/>
                    <a:pt x="412" y="292"/>
                    <a:pt x="412" y="292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278" y="401"/>
                    <a:pt x="278" y="401"/>
                    <a:pt x="278" y="401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82" y="560"/>
                    <a:pt x="82" y="560"/>
                    <a:pt x="82" y="560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298" y="304"/>
                    <a:pt x="298" y="304"/>
                    <a:pt x="298" y="304"/>
                  </a:cubicBezTo>
                  <a:cubicBezTo>
                    <a:pt x="361" y="251"/>
                    <a:pt x="361" y="251"/>
                    <a:pt x="361" y="25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9" y="6"/>
                    <a:pt x="48" y="3"/>
                    <a:pt x="38" y="4"/>
                  </a:cubicBezTo>
                  <a:cubicBezTo>
                    <a:pt x="27" y="5"/>
                    <a:pt x="17" y="10"/>
                    <a:pt x="10" y="19"/>
                  </a:cubicBezTo>
                  <a:cubicBezTo>
                    <a:pt x="4" y="26"/>
                    <a:pt x="1" y="3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54"/>
                    <a:pt x="3" y="663"/>
                    <a:pt x="9" y="670"/>
                  </a:cubicBezTo>
                  <a:cubicBezTo>
                    <a:pt x="24" y="687"/>
                    <a:pt x="50" y="690"/>
                    <a:pt x="67" y="675"/>
                  </a:cubicBezTo>
                  <a:cubicBezTo>
                    <a:pt x="412" y="396"/>
                    <a:pt x="412" y="396"/>
                    <a:pt x="412" y="396"/>
                  </a:cubicBezTo>
                  <a:cubicBezTo>
                    <a:pt x="758" y="675"/>
                    <a:pt x="758" y="675"/>
                    <a:pt x="758" y="675"/>
                  </a:cubicBezTo>
                  <a:cubicBezTo>
                    <a:pt x="775" y="690"/>
                    <a:pt x="801" y="687"/>
                    <a:pt x="816" y="670"/>
                  </a:cubicBezTo>
                  <a:cubicBezTo>
                    <a:pt x="822" y="663"/>
                    <a:pt x="825" y="654"/>
                    <a:pt x="825" y="644"/>
                  </a:cubicBezTo>
                  <a:cubicBezTo>
                    <a:pt x="825" y="644"/>
                    <a:pt x="825" y="644"/>
                    <a:pt x="825" y="644"/>
                  </a:cubicBezTo>
                  <a:cubicBezTo>
                    <a:pt x="825" y="44"/>
                    <a:pt x="825" y="44"/>
                    <a:pt x="825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PA_矩形 8"/>
          <p:cNvSpPr/>
          <p:nvPr>
            <p:custDataLst>
              <p:tags r:id="rId1"/>
            </p:custDataLst>
          </p:nvPr>
        </p:nvSpPr>
        <p:spPr>
          <a:xfrm>
            <a:off x="3000375" y="2249170"/>
            <a:ext cx="60223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  <a:sym typeface="+mn-ea"/>
              </a:rPr>
              <a:t>3 Theoretical Background</a:t>
            </a:r>
            <a:endParaRPr lang="en-US" altLang="zh-CN" sz="36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103755" y="132715"/>
            <a:ext cx="493649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  <a:sym typeface="+mn-ea"/>
              </a:rPr>
              <a:t>Theoretical Background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_矩形 8"/>
          <p:cNvSpPr/>
          <p:nvPr>
            <p:custDataLst>
              <p:tags r:id="rId2"/>
            </p:custDataLst>
          </p:nvPr>
        </p:nvSpPr>
        <p:spPr>
          <a:xfrm>
            <a:off x="182245" y="2837815"/>
            <a:ext cx="2804795" cy="1570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685800">
              <a:defRPr/>
            </a:pPr>
            <a:endParaRPr lang="en-US" altLang="zh-CN" sz="12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algn="ctr" defTabSz="685800">
              <a:defRPr/>
            </a:pPr>
            <a:r>
              <a:rPr lang="en-US" altLang="zh-CN" sz="14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Frechet Inception Distance (FID)</a:t>
            </a:r>
            <a:endParaRPr lang="en-US" altLang="zh-CN" sz="14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algn="ctr" defTabSz="685800">
              <a:defRPr/>
            </a:pPr>
            <a:endParaRPr lang="en-US" altLang="zh-CN" sz="14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algn="ctr" defTabSz="685800">
              <a:defRPr/>
            </a:pPr>
            <a:r>
              <a:rPr lang="en-US" altLang="zh-CN" sz="14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Inception Score</a:t>
            </a:r>
            <a:endParaRPr lang="en-US" altLang="zh-CN" sz="14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algn="ctr" defTabSz="685800">
              <a:defRPr/>
            </a:pPr>
            <a:r>
              <a:rPr lang="en-US" altLang="zh-CN" sz="14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(IS)</a:t>
            </a:r>
            <a:endParaRPr lang="en-US" altLang="zh-CN" sz="14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algn="ctr" defTabSz="685800">
              <a:defRPr/>
            </a:pPr>
            <a:endParaRPr lang="en-US" altLang="zh-CN" sz="14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PA_矩形 8"/>
          <p:cNvSpPr/>
          <p:nvPr>
            <p:custDataLst>
              <p:tags r:id="rId3"/>
            </p:custDataLst>
          </p:nvPr>
        </p:nvSpPr>
        <p:spPr>
          <a:xfrm>
            <a:off x="6392973" y="3330518"/>
            <a:ext cx="233358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16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Convolutional Neural Network (CNN)</a:t>
            </a:r>
            <a:endParaRPr lang="en-US" altLang="zh-CN" sz="16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2245" y="1130300"/>
            <a:ext cx="2804160" cy="1567180"/>
          </a:xfrm>
          <a:prstGeom prst="rect">
            <a:avLst/>
          </a:prstGeom>
          <a:solidFill>
            <a:srgbClr val="4F38D9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4" name="PA_矩形 8"/>
          <p:cNvSpPr/>
          <p:nvPr>
            <p:custDataLst>
              <p:tags r:id="rId5"/>
            </p:custDataLst>
          </p:nvPr>
        </p:nvSpPr>
        <p:spPr>
          <a:xfrm>
            <a:off x="341630" y="1442720"/>
            <a:ext cx="2485390" cy="93662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defTabSz="685800">
              <a:defRPr/>
            </a:pPr>
            <a:r>
              <a:rPr lang="en-US" altLang="zh-CN" sz="28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Performance Metrics</a:t>
            </a:r>
            <a:endParaRPr lang="en-US" altLang="zh-CN" sz="28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3169920" y="2841625"/>
            <a:ext cx="2804160" cy="1567180"/>
          </a:xfrm>
          <a:prstGeom prst="rect">
            <a:avLst/>
          </a:prstGeom>
          <a:solidFill>
            <a:srgbClr val="04D7AB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8" name="PA_矩形 8"/>
          <p:cNvSpPr/>
          <p:nvPr>
            <p:custDataLst>
              <p:tags r:id="rId7"/>
            </p:custDataLst>
          </p:nvPr>
        </p:nvSpPr>
        <p:spPr>
          <a:xfrm>
            <a:off x="3405209" y="3438295"/>
            <a:ext cx="2333581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 defTabSz="685800">
              <a:defRPr/>
            </a:pPr>
            <a:r>
              <a:rPr lang="en-US" altLang="zh-CN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Cifar-10</a:t>
            </a:r>
            <a:endParaRPr lang="en-US" altLang="zh-CN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PA_矩形 8"/>
          <p:cNvSpPr/>
          <p:nvPr>
            <p:custDataLst>
              <p:tags r:id="rId8"/>
            </p:custDataLst>
          </p:nvPr>
        </p:nvSpPr>
        <p:spPr>
          <a:xfrm>
            <a:off x="3405756" y="1649417"/>
            <a:ext cx="2333581" cy="5219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 defTabSz="685800">
              <a:defRPr/>
            </a:pPr>
            <a:r>
              <a:rPr lang="en-US" altLang="zh-CN" sz="28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Dataset</a:t>
            </a:r>
            <a:endParaRPr lang="en-US" altLang="zh-CN" sz="28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0" name="图片 19" descr="UCC_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6158230" y="1115060"/>
            <a:ext cx="2804160" cy="1567180"/>
          </a:xfrm>
          <a:prstGeom prst="rect">
            <a:avLst/>
          </a:prstGeom>
          <a:solidFill>
            <a:srgbClr val="4F38D9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9" name="PA_矩形 8"/>
          <p:cNvSpPr/>
          <p:nvPr>
            <p:custDataLst>
              <p:tags r:id="rId11"/>
            </p:custDataLst>
          </p:nvPr>
        </p:nvSpPr>
        <p:spPr>
          <a:xfrm>
            <a:off x="6317615" y="1442720"/>
            <a:ext cx="2485390" cy="93662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defTabSz="685800">
              <a:defRPr/>
            </a:pPr>
            <a:r>
              <a:rPr lang="en-US" altLang="zh-CN" sz="2800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Model Architecture</a:t>
            </a:r>
            <a:endParaRPr lang="en-US" altLang="zh-CN" sz="2800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561999" y="254141"/>
            <a:ext cx="1223424" cy="320173"/>
            <a:chOff x="3831" y="634"/>
            <a:chExt cx="1410" cy="369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824" y="634"/>
              <a:ext cx="370" cy="369"/>
            </a:xfrm>
            <a:custGeom>
              <a:avLst/>
              <a:gdLst>
                <a:gd name="T0" fmla="*/ 72 w 959"/>
                <a:gd name="T1" fmla="*/ 283 h 954"/>
                <a:gd name="T2" fmla="*/ 674 w 959"/>
                <a:gd name="T3" fmla="*/ 883 h 954"/>
                <a:gd name="T4" fmla="*/ 498 w 959"/>
                <a:gd name="T5" fmla="*/ 0 h 954"/>
                <a:gd name="T6" fmla="*/ 816 w 959"/>
                <a:gd name="T7" fmla="*/ 314 h 954"/>
                <a:gd name="T8" fmla="*/ 816 w 959"/>
                <a:gd name="T9" fmla="*/ 319 h 954"/>
                <a:gd name="T10" fmla="*/ 816 w 959"/>
                <a:gd name="T11" fmla="*/ 322 h 954"/>
                <a:gd name="T12" fmla="*/ 613 w 959"/>
                <a:gd name="T13" fmla="*/ 713 h 954"/>
                <a:gd name="T14" fmla="*/ 609 w 959"/>
                <a:gd name="T15" fmla="*/ 713 h 954"/>
                <a:gd name="T16" fmla="*/ 591 w 959"/>
                <a:gd name="T17" fmla="*/ 713 h 954"/>
                <a:gd name="T18" fmla="*/ 586 w 959"/>
                <a:gd name="T19" fmla="*/ 713 h 954"/>
                <a:gd name="T20" fmla="*/ 567 w 959"/>
                <a:gd name="T21" fmla="*/ 697 h 954"/>
                <a:gd name="T22" fmla="*/ 541 w 959"/>
                <a:gd name="T23" fmla="*/ 512 h 954"/>
                <a:gd name="T24" fmla="*/ 601 w 959"/>
                <a:gd name="T25" fmla="*/ 609 h 954"/>
                <a:gd name="T26" fmla="*/ 724 w 959"/>
                <a:gd name="T27" fmla="*/ 340 h 954"/>
                <a:gd name="T28" fmla="*/ 605 w 959"/>
                <a:gd name="T29" fmla="*/ 351 h 954"/>
                <a:gd name="T30" fmla="*/ 555 w 959"/>
                <a:gd name="T31" fmla="*/ 450 h 954"/>
                <a:gd name="T32" fmla="*/ 498 w 959"/>
                <a:gd name="T33" fmla="*/ 562 h 954"/>
                <a:gd name="T34" fmla="*/ 415 w 959"/>
                <a:gd name="T35" fmla="*/ 714 h 954"/>
                <a:gd name="T36" fmla="*/ 411 w 959"/>
                <a:gd name="T37" fmla="*/ 714 h 954"/>
                <a:gd name="T38" fmla="*/ 398 w 959"/>
                <a:gd name="T39" fmla="*/ 714 h 954"/>
                <a:gd name="T40" fmla="*/ 393 w 959"/>
                <a:gd name="T41" fmla="*/ 714 h 954"/>
                <a:gd name="T42" fmla="*/ 375 w 959"/>
                <a:gd name="T43" fmla="*/ 698 h 954"/>
                <a:gd name="T44" fmla="*/ 184 w 959"/>
                <a:gd name="T45" fmla="*/ 323 h 954"/>
                <a:gd name="T46" fmla="*/ 184 w 959"/>
                <a:gd name="T47" fmla="*/ 321 h 954"/>
                <a:gd name="T48" fmla="*/ 184 w 959"/>
                <a:gd name="T49" fmla="*/ 314 h 954"/>
                <a:gd name="T50" fmla="*/ 184 w 959"/>
                <a:gd name="T51" fmla="*/ 311 h 954"/>
                <a:gd name="T52" fmla="*/ 184 w 959"/>
                <a:gd name="T53" fmla="*/ 307 h 954"/>
                <a:gd name="T54" fmla="*/ 184 w 959"/>
                <a:gd name="T55" fmla="*/ 299 h 954"/>
                <a:gd name="T56" fmla="*/ 184 w 959"/>
                <a:gd name="T57" fmla="*/ 294 h 954"/>
                <a:gd name="T58" fmla="*/ 184 w 959"/>
                <a:gd name="T59" fmla="*/ 292 h 954"/>
                <a:gd name="T60" fmla="*/ 184 w 959"/>
                <a:gd name="T61" fmla="*/ 292 h 954"/>
                <a:gd name="T62" fmla="*/ 187 w 959"/>
                <a:gd name="T63" fmla="*/ 292 h 954"/>
                <a:gd name="T64" fmla="*/ 191 w 959"/>
                <a:gd name="T65" fmla="*/ 292 h 954"/>
                <a:gd name="T66" fmla="*/ 402 w 959"/>
                <a:gd name="T67" fmla="*/ 292 h 954"/>
                <a:gd name="T68" fmla="*/ 405 w 959"/>
                <a:gd name="T69" fmla="*/ 292 h 954"/>
                <a:gd name="T70" fmla="*/ 408 w 959"/>
                <a:gd name="T71" fmla="*/ 292 h 954"/>
                <a:gd name="T72" fmla="*/ 411 w 959"/>
                <a:gd name="T73" fmla="*/ 295 h 954"/>
                <a:gd name="T74" fmla="*/ 414 w 959"/>
                <a:gd name="T75" fmla="*/ 298 h 954"/>
                <a:gd name="T76" fmla="*/ 414 w 959"/>
                <a:gd name="T77" fmla="*/ 300 h 954"/>
                <a:gd name="T78" fmla="*/ 456 w 959"/>
                <a:gd name="T79" fmla="*/ 477 h 954"/>
                <a:gd name="T80" fmla="*/ 375 w 959"/>
                <a:gd name="T81" fmla="*/ 340 h 954"/>
                <a:gd name="T82" fmla="*/ 265 w 959"/>
                <a:gd name="T83" fmla="*/ 351 h 954"/>
                <a:gd name="T84" fmla="*/ 406 w 959"/>
                <a:gd name="T85" fmla="*/ 609 h 954"/>
                <a:gd name="T86" fmla="*/ 513 w 959"/>
                <a:gd name="T87" fmla="*/ 395 h 954"/>
                <a:gd name="T88" fmla="*/ 563 w 959"/>
                <a:gd name="T89" fmla="*/ 296 h 954"/>
                <a:gd name="T90" fmla="*/ 563 w 959"/>
                <a:gd name="T91" fmla="*/ 294 h 954"/>
                <a:gd name="T92" fmla="*/ 565 w 959"/>
                <a:gd name="T93" fmla="*/ 291 h 954"/>
                <a:gd name="T94" fmla="*/ 568 w 959"/>
                <a:gd name="T95" fmla="*/ 289 h 954"/>
                <a:gd name="T96" fmla="*/ 573 w 959"/>
                <a:gd name="T97" fmla="*/ 289 h 954"/>
                <a:gd name="T98" fmla="*/ 787 w 959"/>
                <a:gd name="T99" fmla="*/ 289 h 954"/>
                <a:gd name="T100" fmla="*/ 791 w 959"/>
                <a:gd name="T101" fmla="*/ 289 h 954"/>
                <a:gd name="T102" fmla="*/ 794 w 959"/>
                <a:gd name="T103" fmla="*/ 289 h 954"/>
                <a:gd name="T104" fmla="*/ 797 w 959"/>
                <a:gd name="T105" fmla="*/ 291 h 954"/>
                <a:gd name="T106" fmla="*/ 797 w 959"/>
                <a:gd name="T107" fmla="*/ 294 h 954"/>
                <a:gd name="T108" fmla="*/ 797 w 959"/>
                <a:gd name="T109" fmla="*/ 297 h 954"/>
                <a:gd name="T110" fmla="*/ 797 w 959"/>
                <a:gd name="T111" fmla="*/ 302 h 954"/>
                <a:gd name="T112" fmla="*/ 797 w 959"/>
                <a:gd name="T113" fmla="*/ 30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9" h="954">
                  <a:moveTo>
                    <a:pt x="498" y="0"/>
                  </a:moveTo>
                  <a:cubicBezTo>
                    <a:pt x="312" y="0"/>
                    <a:pt x="143" y="112"/>
                    <a:pt x="72" y="283"/>
                  </a:cubicBezTo>
                  <a:cubicBezTo>
                    <a:pt x="0" y="455"/>
                    <a:pt x="40" y="652"/>
                    <a:pt x="172" y="784"/>
                  </a:cubicBezTo>
                  <a:cubicBezTo>
                    <a:pt x="304" y="915"/>
                    <a:pt x="502" y="954"/>
                    <a:pt x="674" y="883"/>
                  </a:cubicBezTo>
                  <a:cubicBezTo>
                    <a:pt x="847" y="812"/>
                    <a:pt x="959" y="645"/>
                    <a:pt x="959" y="459"/>
                  </a:cubicBezTo>
                  <a:cubicBezTo>
                    <a:pt x="959" y="206"/>
                    <a:pt x="753" y="0"/>
                    <a:pt x="498" y="0"/>
                  </a:cubicBezTo>
                  <a:close/>
                  <a:moveTo>
                    <a:pt x="816" y="311"/>
                  </a:moveTo>
                  <a:cubicBezTo>
                    <a:pt x="816" y="312"/>
                    <a:pt x="816" y="313"/>
                    <a:pt x="816" y="314"/>
                  </a:cubicBezTo>
                  <a:cubicBezTo>
                    <a:pt x="816" y="316"/>
                    <a:pt x="816" y="316"/>
                    <a:pt x="816" y="316"/>
                  </a:cubicBezTo>
                  <a:cubicBezTo>
                    <a:pt x="816" y="319"/>
                    <a:pt x="816" y="319"/>
                    <a:pt x="816" y="319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627" y="697"/>
                    <a:pt x="627" y="697"/>
                    <a:pt x="627" y="697"/>
                  </a:cubicBezTo>
                  <a:cubicBezTo>
                    <a:pt x="624" y="704"/>
                    <a:pt x="619" y="709"/>
                    <a:pt x="613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5" y="713"/>
                    <a:pt x="605" y="713"/>
                    <a:pt x="605" y="713"/>
                  </a:cubicBezTo>
                  <a:cubicBezTo>
                    <a:pt x="591" y="713"/>
                    <a:pt x="591" y="713"/>
                    <a:pt x="591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2" y="713"/>
                    <a:pt x="582" y="713"/>
                    <a:pt x="582" y="713"/>
                  </a:cubicBezTo>
                  <a:cubicBezTo>
                    <a:pt x="575" y="709"/>
                    <a:pt x="570" y="704"/>
                    <a:pt x="567" y="697"/>
                  </a:cubicBezTo>
                  <a:cubicBezTo>
                    <a:pt x="507" y="579"/>
                    <a:pt x="507" y="579"/>
                    <a:pt x="507" y="579"/>
                  </a:cubicBezTo>
                  <a:cubicBezTo>
                    <a:pt x="541" y="512"/>
                    <a:pt x="541" y="512"/>
                    <a:pt x="541" y="512"/>
                  </a:cubicBezTo>
                  <a:cubicBezTo>
                    <a:pt x="590" y="609"/>
                    <a:pt x="590" y="609"/>
                    <a:pt x="590" y="609"/>
                  </a:cubicBezTo>
                  <a:cubicBezTo>
                    <a:pt x="590" y="609"/>
                    <a:pt x="596" y="620"/>
                    <a:pt x="601" y="609"/>
                  </a:cubicBezTo>
                  <a:cubicBezTo>
                    <a:pt x="731" y="351"/>
                    <a:pt x="731" y="351"/>
                    <a:pt x="731" y="351"/>
                  </a:cubicBezTo>
                  <a:cubicBezTo>
                    <a:pt x="731" y="351"/>
                    <a:pt x="737" y="340"/>
                    <a:pt x="724" y="340"/>
                  </a:cubicBezTo>
                  <a:cubicBezTo>
                    <a:pt x="623" y="340"/>
                    <a:pt x="623" y="340"/>
                    <a:pt x="623" y="340"/>
                  </a:cubicBezTo>
                  <a:cubicBezTo>
                    <a:pt x="615" y="341"/>
                    <a:pt x="608" y="345"/>
                    <a:pt x="605" y="351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29" y="699"/>
                    <a:pt x="429" y="699"/>
                    <a:pt x="429" y="699"/>
                  </a:cubicBezTo>
                  <a:cubicBezTo>
                    <a:pt x="427" y="706"/>
                    <a:pt x="422" y="711"/>
                    <a:pt x="415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08" y="714"/>
                    <a:pt x="408" y="714"/>
                    <a:pt x="408" y="714"/>
                  </a:cubicBezTo>
                  <a:cubicBezTo>
                    <a:pt x="398" y="714"/>
                    <a:pt x="398" y="714"/>
                    <a:pt x="398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89" y="714"/>
                    <a:pt x="389" y="714"/>
                    <a:pt x="389" y="714"/>
                  </a:cubicBezTo>
                  <a:cubicBezTo>
                    <a:pt x="382" y="711"/>
                    <a:pt x="377" y="705"/>
                    <a:pt x="375" y="698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4" y="318"/>
                    <a:pt x="184" y="318"/>
                    <a:pt x="184" y="318"/>
                  </a:cubicBezTo>
                  <a:cubicBezTo>
                    <a:pt x="184" y="314"/>
                    <a:pt x="184" y="314"/>
                    <a:pt x="184" y="314"/>
                  </a:cubicBezTo>
                  <a:cubicBezTo>
                    <a:pt x="184" y="313"/>
                    <a:pt x="184" y="312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09"/>
                    <a:pt x="184" y="308"/>
                    <a:pt x="184" y="307"/>
                  </a:cubicBezTo>
                  <a:cubicBezTo>
                    <a:pt x="184" y="302"/>
                    <a:pt x="184" y="302"/>
                    <a:pt x="184" y="302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6"/>
                    <a:pt x="184" y="296"/>
                    <a:pt x="184" y="296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193" y="292"/>
                    <a:pt x="193" y="292"/>
                    <a:pt x="193" y="292"/>
                  </a:cubicBezTo>
                  <a:cubicBezTo>
                    <a:pt x="402" y="292"/>
                    <a:pt x="402" y="292"/>
                    <a:pt x="402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90" y="410"/>
                    <a:pt x="490" y="410"/>
                    <a:pt x="490" y="410"/>
                  </a:cubicBezTo>
                  <a:cubicBezTo>
                    <a:pt x="456" y="477"/>
                    <a:pt x="456" y="477"/>
                    <a:pt x="456" y="477"/>
                  </a:cubicBezTo>
                  <a:cubicBezTo>
                    <a:pt x="392" y="351"/>
                    <a:pt x="392" y="351"/>
                    <a:pt x="392" y="351"/>
                  </a:cubicBezTo>
                  <a:cubicBezTo>
                    <a:pt x="388" y="345"/>
                    <a:pt x="382" y="340"/>
                    <a:pt x="375" y="340"/>
                  </a:cubicBezTo>
                  <a:cubicBezTo>
                    <a:pt x="272" y="340"/>
                    <a:pt x="272" y="340"/>
                    <a:pt x="272" y="340"/>
                  </a:cubicBezTo>
                  <a:cubicBezTo>
                    <a:pt x="260" y="340"/>
                    <a:pt x="265" y="351"/>
                    <a:pt x="265" y="351"/>
                  </a:cubicBezTo>
                  <a:cubicBezTo>
                    <a:pt x="395" y="609"/>
                    <a:pt x="395" y="609"/>
                    <a:pt x="395" y="609"/>
                  </a:cubicBezTo>
                  <a:cubicBezTo>
                    <a:pt x="395" y="609"/>
                    <a:pt x="401" y="620"/>
                    <a:pt x="406" y="609"/>
                  </a:cubicBezTo>
                  <a:cubicBezTo>
                    <a:pt x="459" y="504"/>
                    <a:pt x="459" y="504"/>
                    <a:pt x="459" y="504"/>
                  </a:cubicBezTo>
                  <a:cubicBezTo>
                    <a:pt x="513" y="395"/>
                    <a:pt x="513" y="395"/>
                    <a:pt x="513" y="395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3" y="289"/>
                    <a:pt x="573" y="289"/>
                    <a:pt x="573" y="289"/>
                  </a:cubicBezTo>
                  <a:cubicBezTo>
                    <a:pt x="576" y="289"/>
                    <a:pt x="576" y="289"/>
                    <a:pt x="576" y="289"/>
                  </a:cubicBezTo>
                  <a:cubicBezTo>
                    <a:pt x="787" y="289"/>
                    <a:pt x="787" y="289"/>
                    <a:pt x="787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7"/>
                    <a:pt x="797" y="297"/>
                    <a:pt x="797" y="297"/>
                  </a:cubicBezTo>
                  <a:cubicBezTo>
                    <a:pt x="797" y="299"/>
                    <a:pt x="797" y="299"/>
                    <a:pt x="797" y="299"/>
                  </a:cubicBezTo>
                  <a:cubicBezTo>
                    <a:pt x="797" y="302"/>
                    <a:pt x="797" y="302"/>
                    <a:pt x="797" y="302"/>
                  </a:cubicBezTo>
                  <a:cubicBezTo>
                    <a:pt x="797" y="302"/>
                    <a:pt x="797" y="302"/>
                    <a:pt x="797" y="306"/>
                  </a:cubicBezTo>
                  <a:cubicBezTo>
                    <a:pt x="797" y="309"/>
                    <a:pt x="797" y="306"/>
                    <a:pt x="797" y="3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5194" y="941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505" y="680"/>
              <a:ext cx="283" cy="266"/>
            </a:xfrm>
            <a:custGeom>
              <a:avLst/>
              <a:gdLst>
                <a:gd name="T0" fmla="*/ 732 w 732"/>
                <a:gd name="T1" fmla="*/ 496 h 690"/>
                <a:gd name="T2" fmla="*/ 675 w 732"/>
                <a:gd name="T3" fmla="*/ 360 h 690"/>
                <a:gd name="T4" fmla="*/ 538 w 732"/>
                <a:gd name="T5" fmla="*/ 303 h 690"/>
                <a:gd name="T6" fmla="*/ 184 w 732"/>
                <a:gd name="T7" fmla="*/ 303 h 690"/>
                <a:gd name="T8" fmla="*/ 82 w 732"/>
                <a:gd name="T9" fmla="*/ 250 h 690"/>
                <a:gd name="T10" fmla="*/ 82 w 732"/>
                <a:gd name="T11" fmla="*/ 135 h 690"/>
                <a:gd name="T12" fmla="*/ 184 w 732"/>
                <a:gd name="T13" fmla="*/ 82 h 690"/>
                <a:gd name="T14" fmla="*/ 666 w 732"/>
                <a:gd name="T15" fmla="*/ 82 h 690"/>
                <a:gd name="T16" fmla="*/ 703 w 732"/>
                <a:gd name="T17" fmla="*/ 41 h 690"/>
                <a:gd name="T18" fmla="*/ 666 w 732"/>
                <a:gd name="T19" fmla="*/ 0 h 690"/>
                <a:gd name="T20" fmla="*/ 184 w 732"/>
                <a:gd name="T21" fmla="*/ 0 h 690"/>
                <a:gd name="T22" fmla="*/ 0 w 732"/>
                <a:gd name="T23" fmla="*/ 193 h 690"/>
                <a:gd name="T24" fmla="*/ 184 w 732"/>
                <a:gd name="T25" fmla="*/ 385 h 690"/>
                <a:gd name="T26" fmla="*/ 538 w 732"/>
                <a:gd name="T27" fmla="*/ 385 h 690"/>
                <a:gd name="T28" fmla="*/ 643 w 732"/>
                <a:gd name="T29" fmla="*/ 495 h 690"/>
                <a:gd name="T30" fmla="*/ 538 w 732"/>
                <a:gd name="T31" fmla="*/ 606 h 690"/>
                <a:gd name="T32" fmla="*/ 57 w 732"/>
                <a:gd name="T33" fmla="*/ 606 h 690"/>
                <a:gd name="T34" fmla="*/ 17 w 732"/>
                <a:gd name="T35" fmla="*/ 625 h 690"/>
                <a:gd name="T36" fmla="*/ 17 w 732"/>
                <a:gd name="T37" fmla="*/ 669 h 690"/>
                <a:gd name="T38" fmla="*/ 57 w 732"/>
                <a:gd name="T39" fmla="*/ 688 h 690"/>
                <a:gd name="T40" fmla="*/ 539 w 732"/>
                <a:gd name="T41" fmla="*/ 688 h 690"/>
                <a:gd name="T42" fmla="*/ 732 w 732"/>
                <a:gd name="T43" fmla="*/ 49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2" h="690">
                  <a:moveTo>
                    <a:pt x="732" y="496"/>
                  </a:moveTo>
                  <a:cubicBezTo>
                    <a:pt x="732" y="445"/>
                    <a:pt x="712" y="396"/>
                    <a:pt x="675" y="360"/>
                  </a:cubicBezTo>
                  <a:cubicBezTo>
                    <a:pt x="639" y="323"/>
                    <a:pt x="590" y="303"/>
                    <a:pt x="538" y="30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43" y="306"/>
                    <a:pt x="103" y="285"/>
                    <a:pt x="82" y="250"/>
                  </a:cubicBezTo>
                  <a:cubicBezTo>
                    <a:pt x="60" y="215"/>
                    <a:pt x="60" y="170"/>
                    <a:pt x="82" y="135"/>
                  </a:cubicBezTo>
                  <a:cubicBezTo>
                    <a:pt x="103" y="100"/>
                    <a:pt x="143" y="79"/>
                    <a:pt x="184" y="82"/>
                  </a:cubicBezTo>
                  <a:cubicBezTo>
                    <a:pt x="666" y="82"/>
                    <a:pt x="666" y="82"/>
                    <a:pt x="666" y="82"/>
                  </a:cubicBezTo>
                  <a:cubicBezTo>
                    <a:pt x="687" y="80"/>
                    <a:pt x="703" y="62"/>
                    <a:pt x="703" y="41"/>
                  </a:cubicBezTo>
                  <a:cubicBezTo>
                    <a:pt x="703" y="20"/>
                    <a:pt x="687" y="2"/>
                    <a:pt x="66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81" y="5"/>
                    <a:pt x="0" y="90"/>
                    <a:pt x="0" y="193"/>
                  </a:cubicBezTo>
                  <a:cubicBezTo>
                    <a:pt x="0" y="295"/>
                    <a:pt x="81" y="380"/>
                    <a:pt x="184" y="385"/>
                  </a:cubicBezTo>
                  <a:cubicBezTo>
                    <a:pt x="538" y="385"/>
                    <a:pt x="538" y="385"/>
                    <a:pt x="538" y="385"/>
                  </a:cubicBezTo>
                  <a:cubicBezTo>
                    <a:pt x="597" y="389"/>
                    <a:pt x="643" y="437"/>
                    <a:pt x="643" y="495"/>
                  </a:cubicBezTo>
                  <a:cubicBezTo>
                    <a:pt x="643" y="554"/>
                    <a:pt x="597" y="602"/>
                    <a:pt x="538" y="606"/>
                  </a:cubicBezTo>
                  <a:cubicBezTo>
                    <a:pt x="57" y="606"/>
                    <a:pt x="57" y="606"/>
                    <a:pt x="57" y="606"/>
                  </a:cubicBezTo>
                  <a:cubicBezTo>
                    <a:pt x="41" y="604"/>
                    <a:pt x="26" y="612"/>
                    <a:pt x="17" y="625"/>
                  </a:cubicBezTo>
                  <a:cubicBezTo>
                    <a:pt x="9" y="638"/>
                    <a:pt x="9" y="655"/>
                    <a:pt x="17" y="669"/>
                  </a:cubicBezTo>
                  <a:cubicBezTo>
                    <a:pt x="26" y="682"/>
                    <a:pt x="41" y="690"/>
                    <a:pt x="57" y="688"/>
                  </a:cubicBezTo>
                  <a:cubicBezTo>
                    <a:pt x="539" y="688"/>
                    <a:pt x="539" y="688"/>
                    <a:pt x="539" y="688"/>
                  </a:cubicBezTo>
                  <a:cubicBezTo>
                    <a:pt x="646" y="688"/>
                    <a:pt x="732" y="602"/>
                    <a:pt x="732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4202" y="680"/>
              <a:ext cx="277" cy="266"/>
            </a:xfrm>
            <a:custGeom>
              <a:avLst/>
              <a:gdLst>
                <a:gd name="T0" fmla="*/ 719 w 719"/>
                <a:gd name="T1" fmla="*/ 194 h 690"/>
                <a:gd name="T2" fmla="*/ 663 w 719"/>
                <a:gd name="T3" fmla="*/ 57 h 690"/>
                <a:gd name="T4" fmla="*/ 527 w 719"/>
                <a:gd name="T5" fmla="*/ 0 h 690"/>
                <a:gd name="T6" fmla="*/ 41 w 719"/>
                <a:gd name="T7" fmla="*/ 0 h 690"/>
                <a:gd name="T8" fmla="*/ 4 w 719"/>
                <a:gd name="T9" fmla="*/ 41 h 690"/>
                <a:gd name="T10" fmla="*/ 41 w 719"/>
                <a:gd name="T11" fmla="*/ 83 h 690"/>
                <a:gd name="T12" fmla="*/ 527 w 719"/>
                <a:gd name="T13" fmla="*/ 83 h 690"/>
                <a:gd name="T14" fmla="*/ 630 w 719"/>
                <a:gd name="T15" fmla="*/ 194 h 690"/>
                <a:gd name="T16" fmla="*/ 527 w 719"/>
                <a:gd name="T17" fmla="*/ 305 h 690"/>
                <a:gd name="T18" fmla="*/ 118 w 719"/>
                <a:gd name="T19" fmla="*/ 305 h 690"/>
                <a:gd name="T20" fmla="*/ 0 w 719"/>
                <a:gd name="T21" fmla="*/ 425 h 690"/>
                <a:gd name="T22" fmla="*/ 0 w 719"/>
                <a:gd name="T23" fmla="*/ 425 h 690"/>
                <a:gd name="T24" fmla="*/ 0 w 719"/>
                <a:gd name="T25" fmla="*/ 652 h 690"/>
                <a:gd name="T26" fmla="*/ 41 w 719"/>
                <a:gd name="T27" fmla="*/ 690 h 690"/>
                <a:gd name="T28" fmla="*/ 82 w 719"/>
                <a:gd name="T29" fmla="*/ 652 h 690"/>
                <a:gd name="T30" fmla="*/ 82 w 719"/>
                <a:gd name="T31" fmla="*/ 539 h 690"/>
                <a:gd name="T32" fmla="*/ 82 w 719"/>
                <a:gd name="T33" fmla="*/ 539 h 690"/>
                <a:gd name="T34" fmla="*/ 82 w 719"/>
                <a:gd name="T35" fmla="*/ 425 h 690"/>
                <a:gd name="T36" fmla="*/ 118 w 719"/>
                <a:gd name="T37" fmla="*/ 388 h 690"/>
                <a:gd name="T38" fmla="*/ 527 w 719"/>
                <a:gd name="T39" fmla="*/ 388 h 690"/>
                <a:gd name="T40" fmla="*/ 719 w 719"/>
                <a:gd name="T41" fmla="*/ 1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9" h="690">
                  <a:moveTo>
                    <a:pt x="719" y="194"/>
                  </a:moveTo>
                  <a:cubicBezTo>
                    <a:pt x="719" y="143"/>
                    <a:pt x="699" y="93"/>
                    <a:pt x="663" y="57"/>
                  </a:cubicBezTo>
                  <a:cubicBezTo>
                    <a:pt x="627" y="21"/>
                    <a:pt x="578" y="0"/>
                    <a:pt x="52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2"/>
                    <a:pt x="4" y="20"/>
                    <a:pt x="4" y="41"/>
                  </a:cubicBezTo>
                  <a:cubicBezTo>
                    <a:pt x="4" y="63"/>
                    <a:pt x="20" y="80"/>
                    <a:pt x="41" y="83"/>
                  </a:cubicBezTo>
                  <a:cubicBezTo>
                    <a:pt x="527" y="83"/>
                    <a:pt x="527" y="83"/>
                    <a:pt x="527" y="83"/>
                  </a:cubicBezTo>
                  <a:cubicBezTo>
                    <a:pt x="585" y="86"/>
                    <a:pt x="630" y="135"/>
                    <a:pt x="630" y="194"/>
                  </a:cubicBezTo>
                  <a:cubicBezTo>
                    <a:pt x="630" y="253"/>
                    <a:pt x="585" y="301"/>
                    <a:pt x="527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53" y="305"/>
                    <a:pt x="0" y="359"/>
                    <a:pt x="0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2" y="674"/>
                    <a:pt x="20" y="690"/>
                    <a:pt x="41" y="690"/>
                  </a:cubicBezTo>
                  <a:cubicBezTo>
                    <a:pt x="62" y="690"/>
                    <a:pt x="79" y="674"/>
                    <a:pt x="82" y="652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425"/>
                    <a:pt x="82" y="425"/>
                    <a:pt x="82" y="425"/>
                  </a:cubicBezTo>
                  <a:cubicBezTo>
                    <a:pt x="82" y="405"/>
                    <a:pt x="98" y="388"/>
                    <a:pt x="118" y="388"/>
                  </a:cubicBezTo>
                  <a:cubicBezTo>
                    <a:pt x="527" y="388"/>
                    <a:pt x="527" y="388"/>
                    <a:pt x="527" y="388"/>
                  </a:cubicBezTo>
                  <a:cubicBezTo>
                    <a:pt x="633" y="388"/>
                    <a:pt x="719" y="301"/>
                    <a:pt x="719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831" y="680"/>
              <a:ext cx="319" cy="266"/>
            </a:xfrm>
            <a:custGeom>
              <a:avLst/>
              <a:gdLst>
                <a:gd name="T0" fmla="*/ 825 w 826"/>
                <a:gd name="T1" fmla="*/ 45 h 690"/>
                <a:gd name="T2" fmla="*/ 802 w 826"/>
                <a:gd name="T3" fmla="*/ 7 h 690"/>
                <a:gd name="T4" fmla="*/ 758 w 826"/>
                <a:gd name="T5" fmla="*/ 13 h 690"/>
                <a:gd name="T6" fmla="*/ 463 w 826"/>
                <a:gd name="T7" fmla="*/ 252 h 690"/>
                <a:gd name="T8" fmla="*/ 527 w 826"/>
                <a:gd name="T9" fmla="*/ 304 h 690"/>
                <a:gd name="T10" fmla="*/ 744 w 826"/>
                <a:gd name="T11" fmla="*/ 130 h 690"/>
                <a:gd name="T12" fmla="*/ 744 w 826"/>
                <a:gd name="T13" fmla="*/ 560 h 690"/>
                <a:gd name="T14" fmla="*/ 650 w 826"/>
                <a:gd name="T15" fmla="*/ 484 h 690"/>
                <a:gd name="T16" fmla="*/ 646 w 826"/>
                <a:gd name="T17" fmla="*/ 482 h 690"/>
                <a:gd name="T18" fmla="*/ 412 w 826"/>
                <a:gd name="T19" fmla="*/ 292 h 690"/>
                <a:gd name="T20" fmla="*/ 348 w 826"/>
                <a:gd name="T21" fmla="*/ 344 h 690"/>
                <a:gd name="T22" fmla="*/ 348 w 826"/>
                <a:gd name="T23" fmla="*/ 344 h 690"/>
                <a:gd name="T24" fmla="*/ 278 w 826"/>
                <a:gd name="T25" fmla="*/ 401 h 690"/>
                <a:gd name="T26" fmla="*/ 181 w 826"/>
                <a:gd name="T27" fmla="*/ 479 h 690"/>
                <a:gd name="T28" fmla="*/ 181 w 826"/>
                <a:gd name="T29" fmla="*/ 479 h 690"/>
                <a:gd name="T30" fmla="*/ 82 w 826"/>
                <a:gd name="T31" fmla="*/ 560 h 690"/>
                <a:gd name="T32" fmla="*/ 82 w 826"/>
                <a:gd name="T33" fmla="*/ 130 h 690"/>
                <a:gd name="T34" fmla="*/ 298 w 826"/>
                <a:gd name="T35" fmla="*/ 304 h 690"/>
                <a:gd name="T36" fmla="*/ 361 w 826"/>
                <a:gd name="T37" fmla="*/ 251 h 690"/>
                <a:gd name="T38" fmla="*/ 71 w 826"/>
                <a:gd name="T39" fmla="*/ 16 h 690"/>
                <a:gd name="T40" fmla="*/ 71 w 826"/>
                <a:gd name="T41" fmla="*/ 16 h 690"/>
                <a:gd name="T42" fmla="*/ 67 w 826"/>
                <a:gd name="T43" fmla="*/ 13 h 690"/>
                <a:gd name="T44" fmla="*/ 38 w 826"/>
                <a:gd name="T45" fmla="*/ 4 h 690"/>
                <a:gd name="T46" fmla="*/ 10 w 826"/>
                <a:gd name="T47" fmla="*/ 19 h 690"/>
                <a:gd name="T48" fmla="*/ 1 w 826"/>
                <a:gd name="T49" fmla="*/ 45 h 690"/>
                <a:gd name="T50" fmla="*/ 0 w 826"/>
                <a:gd name="T51" fmla="*/ 45 h 690"/>
                <a:gd name="T52" fmla="*/ 0 w 826"/>
                <a:gd name="T53" fmla="*/ 644 h 690"/>
                <a:gd name="T54" fmla="*/ 0 w 826"/>
                <a:gd name="T55" fmla="*/ 644 h 690"/>
                <a:gd name="T56" fmla="*/ 9 w 826"/>
                <a:gd name="T57" fmla="*/ 670 h 690"/>
                <a:gd name="T58" fmla="*/ 67 w 826"/>
                <a:gd name="T59" fmla="*/ 675 h 690"/>
                <a:gd name="T60" fmla="*/ 412 w 826"/>
                <a:gd name="T61" fmla="*/ 396 h 690"/>
                <a:gd name="T62" fmla="*/ 758 w 826"/>
                <a:gd name="T63" fmla="*/ 675 h 690"/>
                <a:gd name="T64" fmla="*/ 816 w 826"/>
                <a:gd name="T65" fmla="*/ 670 h 690"/>
                <a:gd name="T66" fmla="*/ 825 w 826"/>
                <a:gd name="T67" fmla="*/ 644 h 690"/>
                <a:gd name="T68" fmla="*/ 825 w 826"/>
                <a:gd name="T69" fmla="*/ 644 h 690"/>
                <a:gd name="T70" fmla="*/ 825 w 826"/>
                <a:gd name="T71" fmla="*/ 4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690">
                  <a:moveTo>
                    <a:pt x="825" y="45"/>
                  </a:moveTo>
                  <a:cubicBezTo>
                    <a:pt x="826" y="29"/>
                    <a:pt x="817" y="14"/>
                    <a:pt x="802" y="7"/>
                  </a:cubicBezTo>
                  <a:cubicBezTo>
                    <a:pt x="788" y="0"/>
                    <a:pt x="770" y="3"/>
                    <a:pt x="758" y="13"/>
                  </a:cubicBezTo>
                  <a:cubicBezTo>
                    <a:pt x="463" y="252"/>
                    <a:pt x="463" y="252"/>
                    <a:pt x="463" y="252"/>
                  </a:cubicBezTo>
                  <a:cubicBezTo>
                    <a:pt x="527" y="304"/>
                    <a:pt x="527" y="304"/>
                    <a:pt x="527" y="304"/>
                  </a:cubicBezTo>
                  <a:cubicBezTo>
                    <a:pt x="744" y="130"/>
                    <a:pt x="744" y="130"/>
                    <a:pt x="744" y="130"/>
                  </a:cubicBezTo>
                  <a:cubicBezTo>
                    <a:pt x="744" y="560"/>
                    <a:pt x="744" y="560"/>
                    <a:pt x="744" y="560"/>
                  </a:cubicBezTo>
                  <a:cubicBezTo>
                    <a:pt x="650" y="484"/>
                    <a:pt x="650" y="484"/>
                    <a:pt x="650" y="484"/>
                  </a:cubicBezTo>
                  <a:cubicBezTo>
                    <a:pt x="649" y="484"/>
                    <a:pt x="647" y="483"/>
                    <a:pt x="646" y="482"/>
                  </a:cubicBezTo>
                  <a:cubicBezTo>
                    <a:pt x="412" y="292"/>
                    <a:pt x="412" y="292"/>
                    <a:pt x="412" y="292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278" y="401"/>
                    <a:pt x="278" y="401"/>
                    <a:pt x="278" y="401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82" y="560"/>
                    <a:pt x="82" y="560"/>
                    <a:pt x="82" y="560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298" y="304"/>
                    <a:pt x="298" y="304"/>
                    <a:pt x="298" y="304"/>
                  </a:cubicBezTo>
                  <a:cubicBezTo>
                    <a:pt x="361" y="251"/>
                    <a:pt x="361" y="251"/>
                    <a:pt x="361" y="25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9" y="6"/>
                    <a:pt x="48" y="3"/>
                    <a:pt x="38" y="4"/>
                  </a:cubicBezTo>
                  <a:cubicBezTo>
                    <a:pt x="27" y="5"/>
                    <a:pt x="17" y="10"/>
                    <a:pt x="10" y="19"/>
                  </a:cubicBezTo>
                  <a:cubicBezTo>
                    <a:pt x="4" y="26"/>
                    <a:pt x="1" y="3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54"/>
                    <a:pt x="3" y="663"/>
                    <a:pt x="9" y="670"/>
                  </a:cubicBezTo>
                  <a:cubicBezTo>
                    <a:pt x="24" y="687"/>
                    <a:pt x="50" y="690"/>
                    <a:pt x="67" y="675"/>
                  </a:cubicBezTo>
                  <a:cubicBezTo>
                    <a:pt x="412" y="396"/>
                    <a:pt x="412" y="396"/>
                    <a:pt x="412" y="396"/>
                  </a:cubicBezTo>
                  <a:cubicBezTo>
                    <a:pt x="758" y="675"/>
                    <a:pt x="758" y="675"/>
                    <a:pt x="758" y="675"/>
                  </a:cubicBezTo>
                  <a:cubicBezTo>
                    <a:pt x="775" y="690"/>
                    <a:pt x="801" y="687"/>
                    <a:pt x="816" y="670"/>
                  </a:cubicBezTo>
                  <a:cubicBezTo>
                    <a:pt x="822" y="663"/>
                    <a:pt x="825" y="654"/>
                    <a:pt x="825" y="644"/>
                  </a:cubicBezTo>
                  <a:cubicBezTo>
                    <a:pt x="825" y="644"/>
                    <a:pt x="825" y="644"/>
                    <a:pt x="825" y="644"/>
                  </a:cubicBezTo>
                  <a:cubicBezTo>
                    <a:pt x="825" y="44"/>
                    <a:pt x="825" y="44"/>
                    <a:pt x="825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PA_矩形 8"/>
          <p:cNvSpPr/>
          <p:nvPr>
            <p:custDataLst>
              <p:tags r:id="rId1"/>
            </p:custDataLst>
          </p:nvPr>
        </p:nvSpPr>
        <p:spPr>
          <a:xfrm>
            <a:off x="3469640" y="2249170"/>
            <a:ext cx="56273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4 </a:t>
            </a:r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  <a:sym typeface="+mn-ea"/>
              </a:rPr>
              <a:t>Results and Discussion</a:t>
            </a:r>
            <a:endParaRPr lang="en-US" altLang="zh-CN" sz="36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AAC-GAN?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960061" y="940102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8"/>
          <p:cNvSpPr/>
          <p:nvPr>
            <p:custDataLst>
              <p:tags r:id="rId3"/>
            </p:custDataLst>
          </p:nvPr>
        </p:nvSpPr>
        <p:spPr>
          <a:xfrm>
            <a:off x="1657350" y="1056640"/>
            <a:ext cx="17043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Concept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矩形: 圆角 20"/>
          <p:cNvSpPr/>
          <p:nvPr>
            <p:custDataLst>
              <p:tags r:id="rId4"/>
            </p:custDataLst>
          </p:nvPr>
        </p:nvSpPr>
        <p:spPr>
          <a:xfrm>
            <a:off x="960102" y="2830497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矩形 8"/>
          <p:cNvSpPr/>
          <p:nvPr>
            <p:custDataLst>
              <p:tags r:id="rId5"/>
            </p:custDataLst>
          </p:nvPr>
        </p:nvSpPr>
        <p:spPr>
          <a:xfrm>
            <a:off x="1709420" y="2968625"/>
            <a:ext cx="359473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  <a:sym typeface="+mn-ea"/>
              </a:rPr>
              <a:t>Model Architecture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39" name="矩形: 圆角 38"/>
          <p:cNvSpPr/>
          <p:nvPr>
            <p:custDataLst>
              <p:tags r:id="rId6"/>
            </p:custDataLst>
          </p:nvPr>
        </p:nvSpPr>
        <p:spPr>
          <a:xfrm>
            <a:off x="959552" y="188544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矩形 8"/>
          <p:cNvSpPr/>
          <p:nvPr>
            <p:custDataLst>
              <p:tags r:id="rId7"/>
            </p:custDataLst>
          </p:nvPr>
        </p:nvSpPr>
        <p:spPr>
          <a:xfrm>
            <a:off x="1709420" y="1966595"/>
            <a:ext cx="24809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Mission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>
            <p:custDataLst>
              <p:tags r:id="rId8"/>
            </p:custDataLst>
          </p:nvPr>
        </p:nvSpPr>
        <p:spPr>
          <a:xfrm>
            <a:off x="960228" y="377520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矩形 8"/>
          <p:cNvSpPr/>
          <p:nvPr>
            <p:custDataLst>
              <p:tags r:id="rId9"/>
            </p:custDataLst>
          </p:nvPr>
        </p:nvSpPr>
        <p:spPr>
          <a:xfrm>
            <a:off x="1709420" y="3903345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23" name="Group 112"/>
          <p:cNvGrpSpPr/>
          <p:nvPr>
            <p:custDataLst>
              <p:tags r:id="rId10"/>
            </p:custDataLst>
          </p:nvPr>
        </p:nvGrpSpPr>
        <p:grpSpPr>
          <a:xfrm>
            <a:off x="1074996" y="3903325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>
              <p:custDataLst>
                <p:tags r:id="rId11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11"/>
            <p:cNvSpPr/>
            <p:nvPr>
              <p:custDataLst>
                <p:tags r:id="rId12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" name="AutoShape 112"/>
          <p:cNvSpPr/>
          <p:nvPr>
            <p:custDataLst>
              <p:tags r:id="rId13"/>
            </p:custDataLst>
          </p:nvPr>
        </p:nvSpPr>
        <p:spPr bwMode="auto">
          <a:xfrm>
            <a:off x="1087378" y="2012972"/>
            <a:ext cx="369143" cy="36751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7" name="组合 26"/>
          <p:cNvGrpSpPr/>
          <p:nvPr>
            <p:custDataLst>
              <p:tags r:id="rId14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15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16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 flipH="1">
            <a:off x="1087334" y="1056834"/>
            <a:ext cx="367916" cy="367916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3" name="AutoShape 126"/>
            <p:cNvSpPr/>
            <p:nvPr>
              <p:custDataLst>
                <p:tags r:id="rId18"/>
              </p:custDataLst>
            </p:nvPr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127"/>
            <p:cNvSpPr/>
            <p:nvPr>
              <p:custDataLst>
                <p:tags r:id="rId19"/>
              </p:custDataLst>
            </p:nvPr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1" name="图片 10" descr="UCC_log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14040" y="1068705"/>
            <a:ext cx="5795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Advanced Auxiliary Classifier Generative Adversarial Network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2570" y="591820"/>
            <a:ext cx="7877810" cy="455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AAC-GAN?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3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4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矩形: 圆角 41"/>
          <p:cNvSpPr/>
          <p:nvPr>
            <p:custDataLst>
              <p:tags r:id="rId5"/>
            </p:custDataLst>
          </p:nvPr>
        </p:nvSpPr>
        <p:spPr>
          <a:xfrm>
            <a:off x="834498" y="598300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PA_矩形 8"/>
          <p:cNvSpPr/>
          <p:nvPr>
            <p:custDataLst>
              <p:tags r:id="rId6"/>
            </p:custDataLst>
          </p:nvPr>
        </p:nvSpPr>
        <p:spPr>
          <a:xfrm>
            <a:off x="1583690" y="726440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8" name="Group 112"/>
          <p:cNvGrpSpPr/>
          <p:nvPr>
            <p:custDataLst>
              <p:tags r:id="rId7"/>
            </p:custDataLst>
          </p:nvPr>
        </p:nvGrpSpPr>
        <p:grpSpPr>
          <a:xfrm>
            <a:off x="949266" y="726420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9" name="AutoShape 110"/>
            <p:cNvSpPr/>
            <p:nvPr>
              <p:custDataLst>
                <p:tags r:id="rId8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11"/>
            <p:cNvSpPr/>
            <p:nvPr>
              <p:custDataLst>
                <p:tags r:id="rId9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1" name="图片 30" descr="UCC_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1515" y="1183640"/>
            <a:ext cx="2911475" cy="523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2300" y="177863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Adversarial Loss</a:t>
            </a:r>
            <a:r>
              <a:t>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975" y="351091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Auxiliary Loss</a:t>
            </a:r>
            <a:r>
              <a:t>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2300" y="264477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Classification Loss</a:t>
            </a:r>
            <a:r>
              <a:t>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975" y="2218055"/>
            <a:ext cx="7103110" cy="353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975" y="3019425"/>
            <a:ext cx="7052945" cy="4375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975" y="3883660"/>
            <a:ext cx="845566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059305" y="147955"/>
            <a:ext cx="49542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AC-GAN VS AAC-GAN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88110" y="1002030"/>
            <a:ext cx="206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IS score</a:t>
            </a:r>
            <a:endParaRPr lang="en-US" altLang="zh-CN" sz="2400" b="1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835650" y="1002030"/>
            <a:ext cx="206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FID score</a:t>
            </a:r>
            <a:endParaRPr lang="en-US" altLang="zh-CN" sz="2400" b="1"/>
          </a:p>
        </p:txBody>
      </p:sp>
      <p:pic>
        <p:nvPicPr>
          <p:cNvPr id="8" name="图片 7" descr="models comparison I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868" b="6691"/>
          <a:stretch>
            <a:fillRect/>
          </a:stretch>
        </p:blipFill>
        <p:spPr>
          <a:xfrm>
            <a:off x="548005" y="1603375"/>
            <a:ext cx="3946525" cy="2948940"/>
          </a:xfrm>
          <a:prstGeom prst="rect">
            <a:avLst/>
          </a:prstGeom>
        </p:spPr>
      </p:pic>
      <p:pic>
        <p:nvPicPr>
          <p:cNvPr id="9" name="图片 8" descr="models FID comparision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804" b="5546"/>
          <a:stretch>
            <a:fillRect/>
          </a:stretch>
        </p:blipFill>
        <p:spPr>
          <a:xfrm>
            <a:off x="4699000" y="1603375"/>
            <a:ext cx="4039235" cy="2985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6615" y="4552315"/>
            <a:ext cx="7797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epoch*10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478270" y="4552315"/>
            <a:ext cx="7797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epoch*10</a:t>
            </a:r>
            <a:endParaRPr lang="en-US" altLang="zh-CN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059305" y="147955"/>
            <a:ext cx="49542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AC-GAN VS AAC-GAN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51965" y="1068705"/>
            <a:ext cx="5639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Average FID and IS Score Comparision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" y="2109470"/>
            <a:ext cx="8534400" cy="110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5317589" cy="5143500"/>
          </a:xfrm>
          <a:prstGeom prst="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8639"/>
            <a:ext cx="3917852" cy="261190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11455" y="2785745"/>
            <a:ext cx="398462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cap="none" spc="0" normalizeH="0" baseline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32x32, 64x64, and 128x128 pixels cifar-10 dataset</a:t>
            </a: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cap="none" spc="0" normalizeH="0" baseline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AC-GAN  model</a:t>
            </a: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cap="none" spc="0" normalizeH="0" baseline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FID and IS score</a:t>
            </a: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22" y="1564030"/>
            <a:ext cx="5172278" cy="3098207"/>
          </a:xfrm>
          <a:prstGeom prst="rect">
            <a:avLst/>
          </a:prstGeom>
        </p:spPr>
      </p:pic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23620" y="501147"/>
            <a:ext cx="758604" cy="656973"/>
          </a:xfrm>
          <a:custGeom>
            <a:avLst/>
            <a:gdLst>
              <a:gd name="T0" fmla="*/ 879 w 879"/>
              <a:gd name="T1" fmla="*/ 760 h 760"/>
              <a:gd name="T2" fmla="*/ 509 w 879"/>
              <a:gd name="T3" fmla="*/ 760 h 760"/>
              <a:gd name="T4" fmla="*/ 509 w 879"/>
              <a:gd name="T5" fmla="*/ 493 h 760"/>
              <a:gd name="T6" fmla="*/ 537 w 879"/>
              <a:gd name="T7" fmla="*/ 237 h 760"/>
              <a:gd name="T8" fmla="*/ 627 w 879"/>
              <a:gd name="T9" fmla="*/ 84 h 760"/>
              <a:gd name="T10" fmla="*/ 790 w 879"/>
              <a:gd name="T11" fmla="*/ 0 h 760"/>
              <a:gd name="T12" fmla="*/ 842 w 879"/>
              <a:gd name="T13" fmla="*/ 113 h 760"/>
              <a:gd name="T14" fmla="*/ 708 w 879"/>
              <a:gd name="T15" fmla="*/ 194 h 760"/>
              <a:gd name="T16" fmla="*/ 655 w 879"/>
              <a:gd name="T17" fmla="*/ 337 h 760"/>
              <a:gd name="T18" fmla="*/ 879 w 879"/>
              <a:gd name="T19" fmla="*/ 337 h 760"/>
              <a:gd name="T20" fmla="*/ 879 w 879"/>
              <a:gd name="T21" fmla="*/ 760 h 760"/>
              <a:gd name="T22" fmla="*/ 370 w 879"/>
              <a:gd name="T23" fmla="*/ 760 h 760"/>
              <a:gd name="T24" fmla="*/ 0 w 879"/>
              <a:gd name="T25" fmla="*/ 760 h 760"/>
              <a:gd name="T26" fmla="*/ 0 w 879"/>
              <a:gd name="T27" fmla="*/ 493 h 760"/>
              <a:gd name="T28" fmla="*/ 28 w 879"/>
              <a:gd name="T29" fmla="*/ 237 h 760"/>
              <a:gd name="T30" fmla="*/ 118 w 879"/>
              <a:gd name="T31" fmla="*/ 84 h 760"/>
              <a:gd name="T32" fmla="*/ 281 w 879"/>
              <a:gd name="T33" fmla="*/ 0 h 760"/>
              <a:gd name="T34" fmla="*/ 333 w 879"/>
              <a:gd name="T35" fmla="*/ 113 h 760"/>
              <a:gd name="T36" fmla="*/ 199 w 879"/>
              <a:gd name="T37" fmla="*/ 194 h 760"/>
              <a:gd name="T38" fmla="*/ 146 w 879"/>
              <a:gd name="T39" fmla="*/ 337 h 760"/>
              <a:gd name="T40" fmla="*/ 370 w 879"/>
              <a:gd name="T41" fmla="*/ 337 h 760"/>
              <a:gd name="T42" fmla="*/ 370 w 879"/>
              <a:gd name="T43" fmla="*/ 76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79" h="760">
                <a:moveTo>
                  <a:pt x="879" y="760"/>
                </a:moveTo>
                <a:cubicBezTo>
                  <a:pt x="509" y="760"/>
                  <a:pt x="509" y="760"/>
                  <a:pt x="509" y="760"/>
                </a:cubicBezTo>
                <a:cubicBezTo>
                  <a:pt x="509" y="493"/>
                  <a:pt x="509" y="493"/>
                  <a:pt x="509" y="493"/>
                </a:cubicBezTo>
                <a:cubicBezTo>
                  <a:pt x="509" y="384"/>
                  <a:pt x="519" y="299"/>
                  <a:pt x="537" y="237"/>
                </a:cubicBezTo>
                <a:cubicBezTo>
                  <a:pt x="556" y="175"/>
                  <a:pt x="576" y="133"/>
                  <a:pt x="627" y="84"/>
                </a:cubicBezTo>
                <a:cubicBezTo>
                  <a:pt x="679" y="34"/>
                  <a:pt x="714" y="19"/>
                  <a:pt x="790" y="0"/>
                </a:cubicBezTo>
                <a:cubicBezTo>
                  <a:pt x="842" y="113"/>
                  <a:pt x="842" y="113"/>
                  <a:pt x="842" y="113"/>
                </a:cubicBezTo>
                <a:cubicBezTo>
                  <a:pt x="790" y="133"/>
                  <a:pt x="758" y="142"/>
                  <a:pt x="708" y="194"/>
                </a:cubicBezTo>
                <a:cubicBezTo>
                  <a:pt x="659" y="245"/>
                  <a:pt x="655" y="295"/>
                  <a:pt x="655" y="337"/>
                </a:cubicBezTo>
                <a:cubicBezTo>
                  <a:pt x="879" y="337"/>
                  <a:pt x="879" y="337"/>
                  <a:pt x="879" y="337"/>
                </a:cubicBezTo>
                <a:lnTo>
                  <a:pt x="879" y="760"/>
                </a:lnTo>
                <a:close/>
                <a:moveTo>
                  <a:pt x="370" y="760"/>
                </a:moveTo>
                <a:cubicBezTo>
                  <a:pt x="0" y="760"/>
                  <a:pt x="0" y="760"/>
                  <a:pt x="0" y="760"/>
                </a:cubicBezTo>
                <a:cubicBezTo>
                  <a:pt x="0" y="493"/>
                  <a:pt x="0" y="493"/>
                  <a:pt x="0" y="493"/>
                </a:cubicBezTo>
                <a:cubicBezTo>
                  <a:pt x="0" y="384"/>
                  <a:pt x="9" y="299"/>
                  <a:pt x="28" y="237"/>
                </a:cubicBezTo>
                <a:cubicBezTo>
                  <a:pt x="47" y="175"/>
                  <a:pt x="67" y="133"/>
                  <a:pt x="118" y="84"/>
                </a:cubicBezTo>
                <a:cubicBezTo>
                  <a:pt x="170" y="34"/>
                  <a:pt x="205" y="19"/>
                  <a:pt x="281" y="0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281" y="133"/>
                  <a:pt x="249" y="142"/>
                  <a:pt x="199" y="194"/>
                </a:cubicBezTo>
                <a:cubicBezTo>
                  <a:pt x="150" y="245"/>
                  <a:pt x="146" y="295"/>
                  <a:pt x="146" y="337"/>
                </a:cubicBezTo>
                <a:cubicBezTo>
                  <a:pt x="370" y="337"/>
                  <a:pt x="370" y="337"/>
                  <a:pt x="370" y="337"/>
                </a:cubicBezTo>
                <a:lnTo>
                  <a:pt x="370" y="760"/>
                </a:lnTo>
                <a:close/>
              </a:path>
            </a:pathLst>
          </a:custGeom>
          <a:solidFill>
            <a:srgbClr val="04D7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PA_矩形 8"/>
          <p:cNvSpPr/>
          <p:nvPr>
            <p:custDataLst>
              <p:tags r:id="rId3"/>
            </p:custDataLst>
          </p:nvPr>
        </p:nvSpPr>
        <p:spPr>
          <a:xfrm>
            <a:off x="317254" y="826173"/>
            <a:ext cx="3093023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Experimental Results of different pixel</a:t>
            </a:r>
            <a:endParaRPr lang="en-US" altLang="zh-CN" sz="2800" b="1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  <a:p>
            <a:pPr lvl="0" defTabSz="685800"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datasets</a:t>
            </a:r>
            <a:endParaRPr lang="en-US" altLang="zh-CN" sz="2800" b="1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1758950" y="147955"/>
            <a:ext cx="56261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  <a:sym typeface="+mn-ea"/>
              </a:rPr>
              <a:t>Impact of Image Resolution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3" name="图片 2" descr="pixel comparision IS"/>
          <p:cNvPicPr>
            <a:picLocks noChangeAspect="1"/>
          </p:cNvPicPr>
          <p:nvPr/>
        </p:nvPicPr>
        <p:blipFill>
          <a:blip r:embed="rId3"/>
          <a:srcRect l="4515" b="5917"/>
          <a:stretch>
            <a:fillRect/>
          </a:stretch>
        </p:blipFill>
        <p:spPr>
          <a:xfrm>
            <a:off x="194310" y="1354455"/>
            <a:ext cx="4109720" cy="3160395"/>
          </a:xfrm>
          <a:prstGeom prst="rect">
            <a:avLst/>
          </a:prstGeom>
        </p:spPr>
      </p:pic>
      <p:pic>
        <p:nvPicPr>
          <p:cNvPr id="6" name="图片 5" descr="pixel comparision FID"/>
          <p:cNvPicPr>
            <a:picLocks noChangeAspect="1"/>
          </p:cNvPicPr>
          <p:nvPr/>
        </p:nvPicPr>
        <p:blipFill>
          <a:blip r:embed="rId4"/>
          <a:srcRect l="4159" b="5627"/>
          <a:stretch>
            <a:fillRect/>
          </a:stretch>
        </p:blipFill>
        <p:spPr>
          <a:xfrm>
            <a:off x="4494530" y="1354455"/>
            <a:ext cx="4404995" cy="3227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6655" y="812800"/>
            <a:ext cx="1950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IS Score</a:t>
            </a:r>
            <a:endParaRPr lang="en-US" altLang="zh-CN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5626100" y="812800"/>
            <a:ext cx="1950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FID Score</a:t>
            </a:r>
            <a:endParaRPr lang="en-US" altLang="zh-CN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859280" y="4521835"/>
            <a:ext cx="7797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epoch*10</a:t>
            </a:r>
            <a:endParaRPr lang="en-US" altLang="zh-CN" sz="1000" b="1"/>
          </a:p>
        </p:txBody>
      </p:sp>
      <p:sp>
        <p:nvSpPr>
          <p:cNvPr id="7" name="文本框 6"/>
          <p:cNvSpPr txBox="1"/>
          <p:nvPr/>
        </p:nvSpPr>
        <p:spPr>
          <a:xfrm>
            <a:off x="6558280" y="4581525"/>
            <a:ext cx="7797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epoch*10</a:t>
            </a:r>
            <a:endParaRPr lang="en-US" altLang="zh-CN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8"/>
          <p:cNvSpPr/>
          <p:nvPr>
            <p:custDataLst>
              <p:tags r:id="rId1"/>
            </p:custDataLst>
          </p:nvPr>
        </p:nvSpPr>
        <p:spPr>
          <a:xfrm>
            <a:off x="1176655" y="1115695"/>
            <a:ext cx="3008630" cy="427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/>
            <a:r>
              <a:rPr lang="en-US" altLang="zh-CN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Introduction</a:t>
            </a:r>
            <a:endParaRPr lang="en-US" altLang="zh-CN" sz="2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530232" y="1115976"/>
            <a:ext cx="467839" cy="457934"/>
            <a:chOff x="63991" y="1940118"/>
            <a:chExt cx="467839" cy="457934"/>
          </a:xfrm>
        </p:grpSpPr>
        <p:sp>
          <p:nvSpPr>
            <p:cNvPr id="21" name="椭圆 20"/>
            <p:cNvSpPr/>
            <p:nvPr>
              <p:custDataLst>
                <p:tags r:id="rId3"/>
              </p:custDataLst>
            </p:nvPr>
          </p:nvSpPr>
          <p:spPr>
            <a:xfrm>
              <a:off x="73896" y="1940118"/>
              <a:ext cx="457934" cy="457934"/>
            </a:xfrm>
            <a:prstGeom prst="ellipse">
              <a:avLst/>
            </a:prstGeom>
            <a:solidFill>
              <a:srgbClr val="04D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PA_矩形 8"/>
            <p:cNvSpPr/>
            <p:nvPr>
              <p:custDataLst>
                <p:tags r:id="rId4"/>
              </p:custDataLst>
            </p:nvPr>
          </p:nvSpPr>
          <p:spPr>
            <a:xfrm>
              <a:off x="63991" y="1984419"/>
              <a:ext cx="46364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b="1" kern="0">
                  <a:solidFill>
                    <a:schemeClr val="bg1"/>
                  </a:solidFill>
                  <a:latin typeface="+mj-lt"/>
                  <a:ea typeface="微软雅黑" panose="020B0503020204020204" charset="-122"/>
                </a:rPr>
                <a:t>1</a:t>
              </a:r>
              <a:endParaRPr lang="en-US" altLang="zh-CN" b="1" kern="0">
                <a:solidFill>
                  <a:schemeClr val="bg1"/>
                </a:solid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24" name="PA_矩形 8"/>
          <p:cNvSpPr/>
          <p:nvPr>
            <p:custDataLst>
              <p:tags r:id="rId5"/>
            </p:custDataLst>
          </p:nvPr>
        </p:nvSpPr>
        <p:spPr>
          <a:xfrm>
            <a:off x="1119327" y="2051727"/>
            <a:ext cx="290061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Research Focus</a:t>
            </a:r>
            <a:endParaRPr lang="en-US" altLang="zh-CN" sz="2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>
            <a:off x="530232" y="2054328"/>
            <a:ext cx="467839" cy="457934"/>
            <a:chOff x="63991" y="1940118"/>
            <a:chExt cx="467839" cy="457934"/>
          </a:xfrm>
        </p:grpSpPr>
        <p:sp>
          <p:nvSpPr>
            <p:cNvPr id="27" name="椭圆 26"/>
            <p:cNvSpPr/>
            <p:nvPr>
              <p:custDataLst>
                <p:tags r:id="rId7"/>
              </p:custDataLst>
            </p:nvPr>
          </p:nvSpPr>
          <p:spPr>
            <a:xfrm>
              <a:off x="73896" y="1940118"/>
              <a:ext cx="457934" cy="457934"/>
            </a:xfrm>
            <a:prstGeom prst="ellipse">
              <a:avLst/>
            </a:prstGeom>
            <a:solidFill>
              <a:srgbClr val="04D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PA_矩形 8"/>
            <p:cNvSpPr/>
            <p:nvPr>
              <p:custDataLst>
                <p:tags r:id="rId8"/>
              </p:custDataLst>
            </p:nvPr>
          </p:nvSpPr>
          <p:spPr>
            <a:xfrm>
              <a:off x="63991" y="1984419"/>
              <a:ext cx="46364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b="1" kern="0">
                  <a:solidFill>
                    <a:schemeClr val="bg1"/>
                  </a:solidFill>
                  <a:latin typeface="+mj-lt"/>
                  <a:ea typeface="微软雅黑" panose="020B0503020204020204" charset="-122"/>
                </a:rPr>
                <a:t>2</a:t>
              </a:r>
              <a:endParaRPr lang="en-US" altLang="zh-CN" b="1" kern="0">
                <a:solidFill>
                  <a:schemeClr val="bg1"/>
                </a:solid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30" name="PA_矩形 8"/>
          <p:cNvSpPr/>
          <p:nvPr>
            <p:custDataLst>
              <p:tags r:id="rId9"/>
            </p:custDataLst>
          </p:nvPr>
        </p:nvSpPr>
        <p:spPr>
          <a:xfrm>
            <a:off x="1119505" y="3041015"/>
            <a:ext cx="38125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Theoretical Background</a:t>
            </a:r>
            <a:endParaRPr lang="en-US" altLang="zh-CN" sz="2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10"/>
            </p:custDataLst>
          </p:nvPr>
        </p:nvGrpSpPr>
        <p:grpSpPr>
          <a:xfrm>
            <a:off x="530232" y="3037991"/>
            <a:ext cx="467839" cy="457934"/>
            <a:chOff x="63991" y="1940118"/>
            <a:chExt cx="467839" cy="457934"/>
          </a:xfrm>
        </p:grpSpPr>
        <p:sp>
          <p:nvSpPr>
            <p:cNvPr id="33" name="椭圆 32"/>
            <p:cNvSpPr/>
            <p:nvPr>
              <p:custDataLst>
                <p:tags r:id="rId11"/>
              </p:custDataLst>
            </p:nvPr>
          </p:nvSpPr>
          <p:spPr>
            <a:xfrm>
              <a:off x="73896" y="1940118"/>
              <a:ext cx="457934" cy="457934"/>
            </a:xfrm>
            <a:prstGeom prst="ellipse">
              <a:avLst/>
            </a:prstGeom>
            <a:solidFill>
              <a:srgbClr val="04D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PA_矩形 8"/>
            <p:cNvSpPr/>
            <p:nvPr>
              <p:custDataLst>
                <p:tags r:id="rId12"/>
              </p:custDataLst>
            </p:nvPr>
          </p:nvSpPr>
          <p:spPr>
            <a:xfrm>
              <a:off x="63991" y="1984419"/>
              <a:ext cx="46364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b="1" kern="0">
                  <a:solidFill>
                    <a:schemeClr val="bg1"/>
                  </a:solidFill>
                  <a:latin typeface="+mj-lt"/>
                  <a:ea typeface="微软雅黑" panose="020B0503020204020204" charset="-122"/>
                </a:rPr>
                <a:t>3</a:t>
              </a:r>
              <a:endParaRPr lang="en-US" altLang="zh-CN" b="1" kern="0">
                <a:solidFill>
                  <a:schemeClr val="bg1"/>
                </a:solid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36" name="PA_矩形 8"/>
          <p:cNvSpPr/>
          <p:nvPr>
            <p:custDataLst>
              <p:tags r:id="rId13"/>
            </p:custDataLst>
          </p:nvPr>
        </p:nvSpPr>
        <p:spPr>
          <a:xfrm>
            <a:off x="1119505" y="3953510"/>
            <a:ext cx="37547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Results and Discussion</a:t>
            </a:r>
            <a:endParaRPr lang="en-US" altLang="zh-CN" sz="2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39" name="组合 38"/>
          <p:cNvGrpSpPr/>
          <p:nvPr>
            <p:custDataLst>
              <p:tags r:id="rId14"/>
            </p:custDataLst>
          </p:nvPr>
        </p:nvGrpSpPr>
        <p:grpSpPr>
          <a:xfrm>
            <a:off x="530232" y="4001319"/>
            <a:ext cx="467839" cy="457934"/>
            <a:chOff x="63991" y="1940118"/>
            <a:chExt cx="467839" cy="457934"/>
          </a:xfrm>
        </p:grpSpPr>
        <p:sp>
          <p:nvSpPr>
            <p:cNvPr id="41" name="椭圆 40"/>
            <p:cNvSpPr/>
            <p:nvPr>
              <p:custDataLst>
                <p:tags r:id="rId15"/>
              </p:custDataLst>
            </p:nvPr>
          </p:nvSpPr>
          <p:spPr>
            <a:xfrm>
              <a:off x="73896" y="1940118"/>
              <a:ext cx="457934" cy="457934"/>
            </a:xfrm>
            <a:prstGeom prst="ellipse">
              <a:avLst/>
            </a:prstGeom>
            <a:solidFill>
              <a:srgbClr val="04D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PA_矩形 8"/>
            <p:cNvSpPr/>
            <p:nvPr>
              <p:custDataLst>
                <p:tags r:id="rId16"/>
              </p:custDataLst>
            </p:nvPr>
          </p:nvSpPr>
          <p:spPr>
            <a:xfrm>
              <a:off x="63991" y="1984419"/>
              <a:ext cx="46364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b="1" kern="0">
                  <a:solidFill>
                    <a:schemeClr val="bg1"/>
                  </a:solidFill>
                  <a:latin typeface="+mj-lt"/>
                  <a:ea typeface="微软雅黑" panose="020B0503020204020204" charset="-122"/>
                </a:rPr>
                <a:t>4</a:t>
              </a:r>
              <a:endParaRPr lang="en-US" altLang="zh-CN" b="1" kern="0">
                <a:solidFill>
                  <a:schemeClr val="bg1"/>
                </a:solid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5365877" y="1514942"/>
            <a:ext cx="2083649" cy="2083649"/>
          </a:xfrm>
          <a:prstGeom prst="ellipse">
            <a:avLst/>
          </a:prstGeom>
          <a:solidFill>
            <a:srgbClr val="4F38D9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矩形 8"/>
          <p:cNvSpPr/>
          <p:nvPr>
            <p:custDataLst>
              <p:tags r:id="rId17"/>
            </p:custDataLst>
          </p:nvPr>
        </p:nvSpPr>
        <p:spPr>
          <a:xfrm>
            <a:off x="5365750" y="2270125"/>
            <a:ext cx="1951990" cy="5727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685800"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Contents</a:t>
            </a:r>
            <a:endParaRPr lang="en-US" altLang="zh-CN" sz="2800" b="1" kern="0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1657350" y="147955"/>
            <a:ext cx="58299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3200" b="1" kern="0">
                <a:solidFill>
                  <a:srgbClr val="4F38D9"/>
                </a:solidFill>
                <a:latin typeface="+mj-lt"/>
                <a:ea typeface="微软雅黑" panose="020B0503020204020204" charset="-122"/>
                <a:sym typeface="+mn-ea"/>
              </a:rPr>
              <a:t>Impact of Image Resolution</a:t>
            </a:r>
            <a:endParaRPr lang="en-US" altLang="zh-CN" sz="32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910080" y="1068705"/>
            <a:ext cx="5323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Average FID and IS Score Comparision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2091690"/>
            <a:ext cx="8923655" cy="169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35" y="148046"/>
            <a:ext cx="2900610" cy="460375"/>
          </a:xfrm>
          <a:prstGeom prst="rect">
            <a:avLst/>
          </a:prstGeom>
          <a:solidFill>
            <a:srgbClr val="04D7AB"/>
          </a:solidFill>
        </p:spPr>
        <p:txBody>
          <a:bodyPr wrap="square">
            <a:spAutoFit/>
          </a:bodyPr>
          <a:lstStyle/>
          <a:p>
            <a:pPr algn="l" defTabSz="685800"/>
            <a:r>
              <a:rPr lang="en-US" altLang="zh-CN" sz="2400" b="1" ker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</a:rPr>
              <a:t>Summary </a:t>
            </a:r>
            <a:endParaRPr lang="en-US" altLang="zh-CN" sz="2400" b="1" ker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output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400175"/>
            <a:ext cx="4311650" cy="2914650"/>
          </a:xfrm>
          <a:prstGeom prst="rect">
            <a:avLst/>
          </a:prstGeom>
        </p:spPr>
      </p:pic>
      <p:pic>
        <p:nvPicPr>
          <p:cNvPr id="12" name="图片 11" descr="outp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70" y="1410970"/>
            <a:ext cx="4257040" cy="2903855"/>
          </a:xfrm>
          <a:prstGeom prst="rect">
            <a:avLst/>
          </a:prstGeom>
        </p:spPr>
      </p:pic>
      <p:sp>
        <p:nvSpPr>
          <p:cNvPr id="13" name="PA_矩形 8"/>
          <p:cNvSpPr/>
          <p:nvPr>
            <p:custDataLst>
              <p:tags r:id="rId4"/>
            </p:custDataLst>
          </p:nvPr>
        </p:nvSpPr>
        <p:spPr>
          <a:xfrm>
            <a:off x="2092960" y="147955"/>
            <a:ext cx="495744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AC-GAN vs AAC-GAN 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83840" y="4484370"/>
            <a:ext cx="426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AAC-GAN performs better than AC-GAN</a:t>
            </a:r>
            <a:r>
              <a:rPr lang="zh-CN" altLang="en-US" b="1"/>
              <a:t>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35" y="148046"/>
            <a:ext cx="2900610" cy="460375"/>
          </a:xfrm>
          <a:prstGeom prst="rect">
            <a:avLst/>
          </a:prstGeom>
          <a:solidFill>
            <a:srgbClr val="04D7AB"/>
          </a:solidFill>
        </p:spPr>
        <p:txBody>
          <a:bodyPr wrap="square">
            <a:spAutoFit/>
          </a:bodyPr>
          <a:lstStyle/>
          <a:p>
            <a:pPr algn="l" defTabSz="685800"/>
            <a:r>
              <a:rPr lang="en-US" altLang="zh-CN" sz="2400" b="1" ker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</a:rPr>
              <a:t>Summary</a:t>
            </a:r>
            <a:r>
              <a:rPr lang="en-US" altLang="zh-CN" sz="2400" b="1" kern="0">
                <a:solidFill>
                  <a:srgbClr val="4F38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</a:rPr>
              <a:t> </a:t>
            </a:r>
            <a:endParaRPr lang="en-US" altLang="zh-CN" sz="2400" b="1" kern="0">
              <a:solidFill>
                <a:srgbClr val="4F38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_矩形 8"/>
          <p:cNvSpPr/>
          <p:nvPr>
            <p:custDataLst>
              <p:tags r:id="rId2"/>
            </p:custDataLst>
          </p:nvPr>
        </p:nvSpPr>
        <p:spPr>
          <a:xfrm>
            <a:off x="2092960" y="147955"/>
            <a:ext cx="495744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Impact of Image Resolution 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output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180"/>
            <a:ext cx="4389120" cy="2774315"/>
          </a:xfrm>
          <a:prstGeom prst="rect">
            <a:avLst/>
          </a:prstGeom>
        </p:spPr>
      </p:pic>
      <p:pic>
        <p:nvPicPr>
          <p:cNvPr id="3" name="图片 2" descr="outp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1440180"/>
            <a:ext cx="4699000" cy="28022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51710" y="4370070"/>
            <a:ext cx="4640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Larger image sizes lead to better performance!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1174881" y="1643924"/>
            <a:ext cx="275380" cy="275380"/>
          </a:xfrm>
          <a:prstGeom prst="ellipse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矩形 8"/>
          <p:cNvSpPr/>
          <p:nvPr>
            <p:custDataLst>
              <p:tags r:id="rId2"/>
            </p:custDataLst>
          </p:nvPr>
        </p:nvSpPr>
        <p:spPr>
          <a:xfrm>
            <a:off x="1784350" y="147955"/>
            <a:ext cx="5575935" cy="588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can we do in the future?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A_矩形 8"/>
          <p:cNvSpPr/>
          <p:nvPr>
            <p:custDataLst>
              <p:tags r:id="rId3"/>
            </p:custDataLst>
          </p:nvPr>
        </p:nvSpPr>
        <p:spPr>
          <a:xfrm>
            <a:off x="1450340" y="1644015"/>
            <a:ext cx="5751195" cy="504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Implementing Cooling Training Strategy[3]</a:t>
            </a:r>
            <a:endParaRPr lang="zh-CN" altLang="en-US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58" name="PA_矩形 8"/>
          <p:cNvSpPr/>
          <p:nvPr>
            <p:custDataLst>
              <p:tags r:id="rId4"/>
            </p:custDataLst>
          </p:nvPr>
        </p:nvSpPr>
        <p:spPr>
          <a:xfrm>
            <a:off x="790553" y="1522351"/>
            <a:ext cx="768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01</a:t>
            </a:r>
            <a:endParaRPr lang="en-US" altLang="zh-CN" sz="4000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1283232" y="2806758"/>
            <a:ext cx="275380" cy="275380"/>
          </a:xfrm>
          <a:prstGeom prst="ellipse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8"/>
          <p:cNvSpPr/>
          <p:nvPr>
            <p:custDataLst>
              <p:tags r:id="rId6"/>
            </p:custDataLst>
          </p:nvPr>
        </p:nvSpPr>
        <p:spPr>
          <a:xfrm>
            <a:off x="1450340" y="2827020"/>
            <a:ext cx="6440170" cy="520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Addressing Computational Constraints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62" name="PA_矩形 8"/>
          <p:cNvSpPr/>
          <p:nvPr>
            <p:custDataLst>
              <p:tags r:id="rId7"/>
            </p:custDataLst>
          </p:nvPr>
        </p:nvSpPr>
        <p:spPr>
          <a:xfrm>
            <a:off x="790954" y="2705505"/>
            <a:ext cx="768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02</a:t>
            </a:r>
            <a:endParaRPr lang="en-US" altLang="zh-CN" sz="4000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63" name="椭圆 62"/>
          <p:cNvSpPr/>
          <p:nvPr>
            <p:custDataLst>
              <p:tags r:id="rId8"/>
            </p:custDataLst>
          </p:nvPr>
        </p:nvSpPr>
        <p:spPr>
          <a:xfrm>
            <a:off x="1267591" y="4063865"/>
            <a:ext cx="275380" cy="275380"/>
          </a:xfrm>
          <a:prstGeom prst="ellipse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矩形 8"/>
          <p:cNvSpPr/>
          <p:nvPr>
            <p:custDataLst>
              <p:tags r:id="rId9"/>
            </p:custDataLst>
          </p:nvPr>
        </p:nvSpPr>
        <p:spPr>
          <a:xfrm>
            <a:off x="1450340" y="4011295"/>
            <a:ext cx="5909310" cy="5810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Further Optimization of Model Architecture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66" name="PA_矩形 8"/>
          <p:cNvSpPr/>
          <p:nvPr>
            <p:custDataLst>
              <p:tags r:id="rId10"/>
            </p:custDataLst>
          </p:nvPr>
        </p:nvSpPr>
        <p:spPr>
          <a:xfrm>
            <a:off x="790553" y="3889587"/>
            <a:ext cx="768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03</a:t>
            </a:r>
            <a:endParaRPr lang="en-US" altLang="zh-CN" sz="4000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0065" y="1016000"/>
            <a:ext cx="3025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AAC-GAN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 descr="UCC_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1508891" y="2083344"/>
            <a:ext cx="275380" cy="275380"/>
          </a:xfrm>
          <a:prstGeom prst="ellipse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矩形 8"/>
          <p:cNvSpPr/>
          <p:nvPr>
            <p:custDataLst>
              <p:tags r:id="rId2"/>
            </p:custDataLst>
          </p:nvPr>
        </p:nvSpPr>
        <p:spPr>
          <a:xfrm>
            <a:off x="1784350" y="147955"/>
            <a:ext cx="5575935" cy="588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can we do in the future?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A_矩形 8"/>
          <p:cNvSpPr/>
          <p:nvPr>
            <p:custDataLst>
              <p:tags r:id="rId3"/>
            </p:custDataLst>
          </p:nvPr>
        </p:nvSpPr>
        <p:spPr>
          <a:xfrm>
            <a:off x="1784350" y="2083435"/>
            <a:ext cx="5751195" cy="504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Exploring Higher Resolutions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58" name="PA_矩形 8"/>
          <p:cNvSpPr/>
          <p:nvPr>
            <p:custDataLst>
              <p:tags r:id="rId4"/>
            </p:custDataLst>
          </p:nvPr>
        </p:nvSpPr>
        <p:spPr>
          <a:xfrm>
            <a:off x="1124563" y="1961771"/>
            <a:ext cx="768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01</a:t>
            </a:r>
            <a:endParaRPr lang="en-US" altLang="zh-CN" sz="4000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1617242" y="3246178"/>
            <a:ext cx="275380" cy="275380"/>
          </a:xfrm>
          <a:prstGeom prst="ellipse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8"/>
          <p:cNvSpPr/>
          <p:nvPr>
            <p:custDataLst>
              <p:tags r:id="rId6"/>
            </p:custDataLst>
          </p:nvPr>
        </p:nvSpPr>
        <p:spPr>
          <a:xfrm>
            <a:off x="1784350" y="3266440"/>
            <a:ext cx="7513320" cy="520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Optimizing Data Preprocessing 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and Augmentation Methods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62" name="PA_矩形 8"/>
          <p:cNvSpPr/>
          <p:nvPr>
            <p:custDataLst>
              <p:tags r:id="rId7"/>
            </p:custDataLst>
          </p:nvPr>
        </p:nvSpPr>
        <p:spPr>
          <a:xfrm>
            <a:off x="1124964" y="3144925"/>
            <a:ext cx="768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02</a:t>
            </a:r>
            <a:endParaRPr lang="en-US" altLang="zh-CN" sz="4000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9005" y="995045"/>
            <a:ext cx="7482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</a:t>
            </a:r>
            <a:r>
              <a:rPr lang="en-US" altLang="zh-CN" sz="2400" b="1" ker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  <a:cs typeface="+mn-lt"/>
                <a:sym typeface="+mn-ea"/>
              </a:rPr>
              <a:t>Impact of Image Resolution</a:t>
            </a:r>
            <a:endParaRPr lang="en-US" altLang="zh-CN" sz="2400" b="1" ker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charset="-122"/>
            </a:endParaRPr>
          </a:p>
          <a:p>
            <a:pPr algn="ctr"/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 descr="UCC_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35" y="148046"/>
            <a:ext cx="2900610" cy="460375"/>
          </a:xfrm>
          <a:prstGeom prst="rect">
            <a:avLst/>
          </a:prstGeom>
          <a:solidFill>
            <a:srgbClr val="04D7AB"/>
          </a:solidFill>
        </p:spPr>
        <p:txBody>
          <a:bodyPr wrap="square">
            <a:spAutoFit/>
          </a:bodyPr>
          <a:lstStyle/>
          <a:p>
            <a:pPr algn="l" defTabSz="685800"/>
            <a:r>
              <a:rPr lang="en-US" altLang="zh-CN" sz="2400" b="1" ker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</a:rPr>
              <a:t>Reference </a:t>
            </a:r>
            <a:endParaRPr lang="en-US" altLang="zh-CN" sz="2400" b="1" ker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935355"/>
            <a:ext cx="7306945" cy="3055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8"/>
          <p:cNvSpPr/>
          <p:nvPr>
            <p:custDataLst>
              <p:tags r:id="rId1"/>
            </p:custDataLst>
          </p:nvPr>
        </p:nvSpPr>
        <p:spPr>
          <a:xfrm>
            <a:off x="954188" y="2187238"/>
            <a:ext cx="4386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Thank You</a:t>
            </a:r>
            <a:endParaRPr lang="en-US" altLang="zh-CN" sz="44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3" name="图片 2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561999" y="254141"/>
            <a:ext cx="1223424" cy="320173"/>
            <a:chOff x="3831" y="634"/>
            <a:chExt cx="1410" cy="369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824" y="634"/>
              <a:ext cx="370" cy="369"/>
            </a:xfrm>
            <a:custGeom>
              <a:avLst/>
              <a:gdLst>
                <a:gd name="T0" fmla="*/ 72 w 959"/>
                <a:gd name="T1" fmla="*/ 283 h 954"/>
                <a:gd name="T2" fmla="*/ 674 w 959"/>
                <a:gd name="T3" fmla="*/ 883 h 954"/>
                <a:gd name="T4" fmla="*/ 498 w 959"/>
                <a:gd name="T5" fmla="*/ 0 h 954"/>
                <a:gd name="T6" fmla="*/ 816 w 959"/>
                <a:gd name="T7" fmla="*/ 314 h 954"/>
                <a:gd name="T8" fmla="*/ 816 w 959"/>
                <a:gd name="T9" fmla="*/ 319 h 954"/>
                <a:gd name="T10" fmla="*/ 816 w 959"/>
                <a:gd name="T11" fmla="*/ 322 h 954"/>
                <a:gd name="T12" fmla="*/ 613 w 959"/>
                <a:gd name="T13" fmla="*/ 713 h 954"/>
                <a:gd name="T14" fmla="*/ 609 w 959"/>
                <a:gd name="T15" fmla="*/ 713 h 954"/>
                <a:gd name="T16" fmla="*/ 591 w 959"/>
                <a:gd name="T17" fmla="*/ 713 h 954"/>
                <a:gd name="T18" fmla="*/ 586 w 959"/>
                <a:gd name="T19" fmla="*/ 713 h 954"/>
                <a:gd name="T20" fmla="*/ 567 w 959"/>
                <a:gd name="T21" fmla="*/ 697 h 954"/>
                <a:gd name="T22" fmla="*/ 541 w 959"/>
                <a:gd name="T23" fmla="*/ 512 h 954"/>
                <a:gd name="T24" fmla="*/ 601 w 959"/>
                <a:gd name="T25" fmla="*/ 609 h 954"/>
                <a:gd name="T26" fmla="*/ 724 w 959"/>
                <a:gd name="T27" fmla="*/ 340 h 954"/>
                <a:gd name="T28" fmla="*/ 605 w 959"/>
                <a:gd name="T29" fmla="*/ 351 h 954"/>
                <a:gd name="T30" fmla="*/ 555 w 959"/>
                <a:gd name="T31" fmla="*/ 450 h 954"/>
                <a:gd name="T32" fmla="*/ 498 w 959"/>
                <a:gd name="T33" fmla="*/ 562 h 954"/>
                <a:gd name="T34" fmla="*/ 415 w 959"/>
                <a:gd name="T35" fmla="*/ 714 h 954"/>
                <a:gd name="T36" fmla="*/ 411 w 959"/>
                <a:gd name="T37" fmla="*/ 714 h 954"/>
                <a:gd name="T38" fmla="*/ 398 w 959"/>
                <a:gd name="T39" fmla="*/ 714 h 954"/>
                <a:gd name="T40" fmla="*/ 393 w 959"/>
                <a:gd name="T41" fmla="*/ 714 h 954"/>
                <a:gd name="T42" fmla="*/ 375 w 959"/>
                <a:gd name="T43" fmla="*/ 698 h 954"/>
                <a:gd name="T44" fmla="*/ 184 w 959"/>
                <a:gd name="T45" fmla="*/ 323 h 954"/>
                <a:gd name="T46" fmla="*/ 184 w 959"/>
                <a:gd name="T47" fmla="*/ 321 h 954"/>
                <a:gd name="T48" fmla="*/ 184 w 959"/>
                <a:gd name="T49" fmla="*/ 314 h 954"/>
                <a:gd name="T50" fmla="*/ 184 w 959"/>
                <a:gd name="T51" fmla="*/ 311 h 954"/>
                <a:gd name="T52" fmla="*/ 184 w 959"/>
                <a:gd name="T53" fmla="*/ 307 h 954"/>
                <a:gd name="T54" fmla="*/ 184 w 959"/>
                <a:gd name="T55" fmla="*/ 299 h 954"/>
                <a:gd name="T56" fmla="*/ 184 w 959"/>
                <a:gd name="T57" fmla="*/ 294 h 954"/>
                <a:gd name="T58" fmla="*/ 184 w 959"/>
                <a:gd name="T59" fmla="*/ 292 h 954"/>
                <a:gd name="T60" fmla="*/ 184 w 959"/>
                <a:gd name="T61" fmla="*/ 292 h 954"/>
                <a:gd name="T62" fmla="*/ 187 w 959"/>
                <a:gd name="T63" fmla="*/ 292 h 954"/>
                <a:gd name="T64" fmla="*/ 191 w 959"/>
                <a:gd name="T65" fmla="*/ 292 h 954"/>
                <a:gd name="T66" fmla="*/ 402 w 959"/>
                <a:gd name="T67" fmla="*/ 292 h 954"/>
                <a:gd name="T68" fmla="*/ 405 w 959"/>
                <a:gd name="T69" fmla="*/ 292 h 954"/>
                <a:gd name="T70" fmla="*/ 408 w 959"/>
                <a:gd name="T71" fmla="*/ 292 h 954"/>
                <a:gd name="T72" fmla="*/ 411 w 959"/>
                <a:gd name="T73" fmla="*/ 295 h 954"/>
                <a:gd name="T74" fmla="*/ 414 w 959"/>
                <a:gd name="T75" fmla="*/ 298 h 954"/>
                <a:gd name="T76" fmla="*/ 414 w 959"/>
                <a:gd name="T77" fmla="*/ 300 h 954"/>
                <a:gd name="T78" fmla="*/ 456 w 959"/>
                <a:gd name="T79" fmla="*/ 477 h 954"/>
                <a:gd name="T80" fmla="*/ 375 w 959"/>
                <a:gd name="T81" fmla="*/ 340 h 954"/>
                <a:gd name="T82" fmla="*/ 265 w 959"/>
                <a:gd name="T83" fmla="*/ 351 h 954"/>
                <a:gd name="T84" fmla="*/ 406 w 959"/>
                <a:gd name="T85" fmla="*/ 609 h 954"/>
                <a:gd name="T86" fmla="*/ 513 w 959"/>
                <a:gd name="T87" fmla="*/ 395 h 954"/>
                <a:gd name="T88" fmla="*/ 563 w 959"/>
                <a:gd name="T89" fmla="*/ 296 h 954"/>
                <a:gd name="T90" fmla="*/ 563 w 959"/>
                <a:gd name="T91" fmla="*/ 294 h 954"/>
                <a:gd name="T92" fmla="*/ 565 w 959"/>
                <a:gd name="T93" fmla="*/ 291 h 954"/>
                <a:gd name="T94" fmla="*/ 568 w 959"/>
                <a:gd name="T95" fmla="*/ 289 h 954"/>
                <a:gd name="T96" fmla="*/ 573 w 959"/>
                <a:gd name="T97" fmla="*/ 289 h 954"/>
                <a:gd name="T98" fmla="*/ 787 w 959"/>
                <a:gd name="T99" fmla="*/ 289 h 954"/>
                <a:gd name="T100" fmla="*/ 791 w 959"/>
                <a:gd name="T101" fmla="*/ 289 h 954"/>
                <a:gd name="T102" fmla="*/ 794 w 959"/>
                <a:gd name="T103" fmla="*/ 289 h 954"/>
                <a:gd name="T104" fmla="*/ 797 w 959"/>
                <a:gd name="T105" fmla="*/ 291 h 954"/>
                <a:gd name="T106" fmla="*/ 797 w 959"/>
                <a:gd name="T107" fmla="*/ 294 h 954"/>
                <a:gd name="T108" fmla="*/ 797 w 959"/>
                <a:gd name="T109" fmla="*/ 297 h 954"/>
                <a:gd name="T110" fmla="*/ 797 w 959"/>
                <a:gd name="T111" fmla="*/ 302 h 954"/>
                <a:gd name="T112" fmla="*/ 797 w 959"/>
                <a:gd name="T113" fmla="*/ 30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9" h="954">
                  <a:moveTo>
                    <a:pt x="498" y="0"/>
                  </a:moveTo>
                  <a:cubicBezTo>
                    <a:pt x="312" y="0"/>
                    <a:pt x="143" y="112"/>
                    <a:pt x="72" y="283"/>
                  </a:cubicBezTo>
                  <a:cubicBezTo>
                    <a:pt x="0" y="455"/>
                    <a:pt x="40" y="652"/>
                    <a:pt x="172" y="784"/>
                  </a:cubicBezTo>
                  <a:cubicBezTo>
                    <a:pt x="304" y="915"/>
                    <a:pt x="502" y="954"/>
                    <a:pt x="674" y="883"/>
                  </a:cubicBezTo>
                  <a:cubicBezTo>
                    <a:pt x="847" y="812"/>
                    <a:pt x="959" y="645"/>
                    <a:pt x="959" y="459"/>
                  </a:cubicBezTo>
                  <a:cubicBezTo>
                    <a:pt x="959" y="206"/>
                    <a:pt x="753" y="0"/>
                    <a:pt x="498" y="0"/>
                  </a:cubicBezTo>
                  <a:close/>
                  <a:moveTo>
                    <a:pt x="816" y="311"/>
                  </a:moveTo>
                  <a:cubicBezTo>
                    <a:pt x="816" y="312"/>
                    <a:pt x="816" y="313"/>
                    <a:pt x="816" y="314"/>
                  </a:cubicBezTo>
                  <a:cubicBezTo>
                    <a:pt x="816" y="316"/>
                    <a:pt x="816" y="316"/>
                    <a:pt x="816" y="316"/>
                  </a:cubicBezTo>
                  <a:cubicBezTo>
                    <a:pt x="816" y="319"/>
                    <a:pt x="816" y="319"/>
                    <a:pt x="816" y="319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627" y="697"/>
                    <a:pt x="627" y="697"/>
                    <a:pt x="627" y="697"/>
                  </a:cubicBezTo>
                  <a:cubicBezTo>
                    <a:pt x="624" y="704"/>
                    <a:pt x="619" y="709"/>
                    <a:pt x="613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5" y="713"/>
                    <a:pt x="605" y="713"/>
                    <a:pt x="605" y="713"/>
                  </a:cubicBezTo>
                  <a:cubicBezTo>
                    <a:pt x="591" y="713"/>
                    <a:pt x="591" y="713"/>
                    <a:pt x="591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2" y="713"/>
                    <a:pt x="582" y="713"/>
                    <a:pt x="582" y="713"/>
                  </a:cubicBezTo>
                  <a:cubicBezTo>
                    <a:pt x="575" y="709"/>
                    <a:pt x="570" y="704"/>
                    <a:pt x="567" y="697"/>
                  </a:cubicBezTo>
                  <a:cubicBezTo>
                    <a:pt x="507" y="579"/>
                    <a:pt x="507" y="579"/>
                    <a:pt x="507" y="579"/>
                  </a:cubicBezTo>
                  <a:cubicBezTo>
                    <a:pt x="541" y="512"/>
                    <a:pt x="541" y="512"/>
                    <a:pt x="541" y="512"/>
                  </a:cubicBezTo>
                  <a:cubicBezTo>
                    <a:pt x="590" y="609"/>
                    <a:pt x="590" y="609"/>
                    <a:pt x="590" y="609"/>
                  </a:cubicBezTo>
                  <a:cubicBezTo>
                    <a:pt x="590" y="609"/>
                    <a:pt x="596" y="620"/>
                    <a:pt x="601" y="609"/>
                  </a:cubicBezTo>
                  <a:cubicBezTo>
                    <a:pt x="731" y="351"/>
                    <a:pt x="731" y="351"/>
                    <a:pt x="731" y="351"/>
                  </a:cubicBezTo>
                  <a:cubicBezTo>
                    <a:pt x="731" y="351"/>
                    <a:pt x="737" y="340"/>
                    <a:pt x="724" y="340"/>
                  </a:cubicBezTo>
                  <a:cubicBezTo>
                    <a:pt x="623" y="340"/>
                    <a:pt x="623" y="340"/>
                    <a:pt x="623" y="340"/>
                  </a:cubicBezTo>
                  <a:cubicBezTo>
                    <a:pt x="615" y="341"/>
                    <a:pt x="608" y="345"/>
                    <a:pt x="605" y="351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29" y="699"/>
                    <a:pt x="429" y="699"/>
                    <a:pt x="429" y="699"/>
                  </a:cubicBezTo>
                  <a:cubicBezTo>
                    <a:pt x="427" y="706"/>
                    <a:pt x="422" y="711"/>
                    <a:pt x="415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08" y="714"/>
                    <a:pt x="408" y="714"/>
                    <a:pt x="408" y="714"/>
                  </a:cubicBezTo>
                  <a:cubicBezTo>
                    <a:pt x="398" y="714"/>
                    <a:pt x="398" y="714"/>
                    <a:pt x="398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89" y="714"/>
                    <a:pt x="389" y="714"/>
                    <a:pt x="389" y="714"/>
                  </a:cubicBezTo>
                  <a:cubicBezTo>
                    <a:pt x="382" y="711"/>
                    <a:pt x="377" y="705"/>
                    <a:pt x="375" y="698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4" y="318"/>
                    <a:pt x="184" y="318"/>
                    <a:pt x="184" y="318"/>
                  </a:cubicBezTo>
                  <a:cubicBezTo>
                    <a:pt x="184" y="314"/>
                    <a:pt x="184" y="314"/>
                    <a:pt x="184" y="314"/>
                  </a:cubicBezTo>
                  <a:cubicBezTo>
                    <a:pt x="184" y="313"/>
                    <a:pt x="184" y="312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09"/>
                    <a:pt x="184" y="308"/>
                    <a:pt x="184" y="307"/>
                  </a:cubicBezTo>
                  <a:cubicBezTo>
                    <a:pt x="184" y="302"/>
                    <a:pt x="184" y="302"/>
                    <a:pt x="184" y="302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6"/>
                    <a:pt x="184" y="296"/>
                    <a:pt x="184" y="296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193" y="292"/>
                    <a:pt x="193" y="292"/>
                    <a:pt x="193" y="292"/>
                  </a:cubicBezTo>
                  <a:cubicBezTo>
                    <a:pt x="402" y="292"/>
                    <a:pt x="402" y="292"/>
                    <a:pt x="402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90" y="410"/>
                    <a:pt x="490" y="410"/>
                    <a:pt x="490" y="410"/>
                  </a:cubicBezTo>
                  <a:cubicBezTo>
                    <a:pt x="456" y="477"/>
                    <a:pt x="456" y="477"/>
                    <a:pt x="456" y="477"/>
                  </a:cubicBezTo>
                  <a:cubicBezTo>
                    <a:pt x="392" y="351"/>
                    <a:pt x="392" y="351"/>
                    <a:pt x="392" y="351"/>
                  </a:cubicBezTo>
                  <a:cubicBezTo>
                    <a:pt x="388" y="345"/>
                    <a:pt x="382" y="340"/>
                    <a:pt x="375" y="340"/>
                  </a:cubicBezTo>
                  <a:cubicBezTo>
                    <a:pt x="272" y="340"/>
                    <a:pt x="272" y="340"/>
                    <a:pt x="272" y="340"/>
                  </a:cubicBezTo>
                  <a:cubicBezTo>
                    <a:pt x="260" y="340"/>
                    <a:pt x="265" y="351"/>
                    <a:pt x="265" y="351"/>
                  </a:cubicBezTo>
                  <a:cubicBezTo>
                    <a:pt x="395" y="609"/>
                    <a:pt x="395" y="609"/>
                    <a:pt x="395" y="609"/>
                  </a:cubicBezTo>
                  <a:cubicBezTo>
                    <a:pt x="395" y="609"/>
                    <a:pt x="401" y="620"/>
                    <a:pt x="406" y="609"/>
                  </a:cubicBezTo>
                  <a:cubicBezTo>
                    <a:pt x="459" y="504"/>
                    <a:pt x="459" y="504"/>
                    <a:pt x="459" y="504"/>
                  </a:cubicBezTo>
                  <a:cubicBezTo>
                    <a:pt x="513" y="395"/>
                    <a:pt x="513" y="395"/>
                    <a:pt x="513" y="395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3" y="289"/>
                    <a:pt x="573" y="289"/>
                    <a:pt x="573" y="289"/>
                  </a:cubicBezTo>
                  <a:cubicBezTo>
                    <a:pt x="576" y="289"/>
                    <a:pt x="576" y="289"/>
                    <a:pt x="576" y="289"/>
                  </a:cubicBezTo>
                  <a:cubicBezTo>
                    <a:pt x="787" y="289"/>
                    <a:pt x="787" y="289"/>
                    <a:pt x="787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7"/>
                    <a:pt x="797" y="297"/>
                    <a:pt x="797" y="297"/>
                  </a:cubicBezTo>
                  <a:cubicBezTo>
                    <a:pt x="797" y="299"/>
                    <a:pt x="797" y="299"/>
                    <a:pt x="797" y="299"/>
                  </a:cubicBezTo>
                  <a:cubicBezTo>
                    <a:pt x="797" y="302"/>
                    <a:pt x="797" y="302"/>
                    <a:pt x="797" y="302"/>
                  </a:cubicBezTo>
                  <a:cubicBezTo>
                    <a:pt x="797" y="302"/>
                    <a:pt x="797" y="302"/>
                    <a:pt x="797" y="306"/>
                  </a:cubicBezTo>
                  <a:cubicBezTo>
                    <a:pt x="797" y="309"/>
                    <a:pt x="797" y="306"/>
                    <a:pt x="797" y="3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5194" y="941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505" y="680"/>
              <a:ext cx="283" cy="266"/>
            </a:xfrm>
            <a:custGeom>
              <a:avLst/>
              <a:gdLst>
                <a:gd name="T0" fmla="*/ 732 w 732"/>
                <a:gd name="T1" fmla="*/ 496 h 690"/>
                <a:gd name="T2" fmla="*/ 675 w 732"/>
                <a:gd name="T3" fmla="*/ 360 h 690"/>
                <a:gd name="T4" fmla="*/ 538 w 732"/>
                <a:gd name="T5" fmla="*/ 303 h 690"/>
                <a:gd name="T6" fmla="*/ 184 w 732"/>
                <a:gd name="T7" fmla="*/ 303 h 690"/>
                <a:gd name="T8" fmla="*/ 82 w 732"/>
                <a:gd name="T9" fmla="*/ 250 h 690"/>
                <a:gd name="T10" fmla="*/ 82 w 732"/>
                <a:gd name="T11" fmla="*/ 135 h 690"/>
                <a:gd name="T12" fmla="*/ 184 w 732"/>
                <a:gd name="T13" fmla="*/ 82 h 690"/>
                <a:gd name="T14" fmla="*/ 666 w 732"/>
                <a:gd name="T15" fmla="*/ 82 h 690"/>
                <a:gd name="T16" fmla="*/ 703 w 732"/>
                <a:gd name="T17" fmla="*/ 41 h 690"/>
                <a:gd name="T18" fmla="*/ 666 w 732"/>
                <a:gd name="T19" fmla="*/ 0 h 690"/>
                <a:gd name="T20" fmla="*/ 184 w 732"/>
                <a:gd name="T21" fmla="*/ 0 h 690"/>
                <a:gd name="T22" fmla="*/ 0 w 732"/>
                <a:gd name="T23" fmla="*/ 193 h 690"/>
                <a:gd name="T24" fmla="*/ 184 w 732"/>
                <a:gd name="T25" fmla="*/ 385 h 690"/>
                <a:gd name="T26" fmla="*/ 538 w 732"/>
                <a:gd name="T27" fmla="*/ 385 h 690"/>
                <a:gd name="T28" fmla="*/ 643 w 732"/>
                <a:gd name="T29" fmla="*/ 495 h 690"/>
                <a:gd name="T30" fmla="*/ 538 w 732"/>
                <a:gd name="T31" fmla="*/ 606 h 690"/>
                <a:gd name="T32" fmla="*/ 57 w 732"/>
                <a:gd name="T33" fmla="*/ 606 h 690"/>
                <a:gd name="T34" fmla="*/ 17 w 732"/>
                <a:gd name="T35" fmla="*/ 625 h 690"/>
                <a:gd name="T36" fmla="*/ 17 w 732"/>
                <a:gd name="T37" fmla="*/ 669 h 690"/>
                <a:gd name="T38" fmla="*/ 57 w 732"/>
                <a:gd name="T39" fmla="*/ 688 h 690"/>
                <a:gd name="T40" fmla="*/ 539 w 732"/>
                <a:gd name="T41" fmla="*/ 688 h 690"/>
                <a:gd name="T42" fmla="*/ 732 w 732"/>
                <a:gd name="T43" fmla="*/ 49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2" h="690">
                  <a:moveTo>
                    <a:pt x="732" y="496"/>
                  </a:moveTo>
                  <a:cubicBezTo>
                    <a:pt x="732" y="445"/>
                    <a:pt x="712" y="396"/>
                    <a:pt x="675" y="360"/>
                  </a:cubicBezTo>
                  <a:cubicBezTo>
                    <a:pt x="639" y="323"/>
                    <a:pt x="590" y="303"/>
                    <a:pt x="538" y="30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43" y="306"/>
                    <a:pt x="103" y="285"/>
                    <a:pt x="82" y="250"/>
                  </a:cubicBezTo>
                  <a:cubicBezTo>
                    <a:pt x="60" y="215"/>
                    <a:pt x="60" y="170"/>
                    <a:pt x="82" y="135"/>
                  </a:cubicBezTo>
                  <a:cubicBezTo>
                    <a:pt x="103" y="100"/>
                    <a:pt x="143" y="79"/>
                    <a:pt x="184" y="82"/>
                  </a:cubicBezTo>
                  <a:cubicBezTo>
                    <a:pt x="666" y="82"/>
                    <a:pt x="666" y="82"/>
                    <a:pt x="666" y="82"/>
                  </a:cubicBezTo>
                  <a:cubicBezTo>
                    <a:pt x="687" y="80"/>
                    <a:pt x="703" y="62"/>
                    <a:pt x="703" y="41"/>
                  </a:cubicBezTo>
                  <a:cubicBezTo>
                    <a:pt x="703" y="20"/>
                    <a:pt x="687" y="2"/>
                    <a:pt x="66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81" y="5"/>
                    <a:pt x="0" y="90"/>
                    <a:pt x="0" y="193"/>
                  </a:cubicBezTo>
                  <a:cubicBezTo>
                    <a:pt x="0" y="295"/>
                    <a:pt x="81" y="380"/>
                    <a:pt x="184" y="385"/>
                  </a:cubicBezTo>
                  <a:cubicBezTo>
                    <a:pt x="538" y="385"/>
                    <a:pt x="538" y="385"/>
                    <a:pt x="538" y="385"/>
                  </a:cubicBezTo>
                  <a:cubicBezTo>
                    <a:pt x="597" y="389"/>
                    <a:pt x="643" y="437"/>
                    <a:pt x="643" y="495"/>
                  </a:cubicBezTo>
                  <a:cubicBezTo>
                    <a:pt x="643" y="554"/>
                    <a:pt x="597" y="602"/>
                    <a:pt x="538" y="606"/>
                  </a:cubicBezTo>
                  <a:cubicBezTo>
                    <a:pt x="57" y="606"/>
                    <a:pt x="57" y="606"/>
                    <a:pt x="57" y="606"/>
                  </a:cubicBezTo>
                  <a:cubicBezTo>
                    <a:pt x="41" y="604"/>
                    <a:pt x="26" y="612"/>
                    <a:pt x="17" y="625"/>
                  </a:cubicBezTo>
                  <a:cubicBezTo>
                    <a:pt x="9" y="638"/>
                    <a:pt x="9" y="655"/>
                    <a:pt x="17" y="669"/>
                  </a:cubicBezTo>
                  <a:cubicBezTo>
                    <a:pt x="26" y="682"/>
                    <a:pt x="41" y="690"/>
                    <a:pt x="57" y="688"/>
                  </a:cubicBezTo>
                  <a:cubicBezTo>
                    <a:pt x="539" y="688"/>
                    <a:pt x="539" y="688"/>
                    <a:pt x="539" y="688"/>
                  </a:cubicBezTo>
                  <a:cubicBezTo>
                    <a:pt x="646" y="688"/>
                    <a:pt x="732" y="602"/>
                    <a:pt x="732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4202" y="680"/>
              <a:ext cx="277" cy="266"/>
            </a:xfrm>
            <a:custGeom>
              <a:avLst/>
              <a:gdLst>
                <a:gd name="T0" fmla="*/ 719 w 719"/>
                <a:gd name="T1" fmla="*/ 194 h 690"/>
                <a:gd name="T2" fmla="*/ 663 w 719"/>
                <a:gd name="T3" fmla="*/ 57 h 690"/>
                <a:gd name="T4" fmla="*/ 527 w 719"/>
                <a:gd name="T5" fmla="*/ 0 h 690"/>
                <a:gd name="T6" fmla="*/ 41 w 719"/>
                <a:gd name="T7" fmla="*/ 0 h 690"/>
                <a:gd name="T8" fmla="*/ 4 w 719"/>
                <a:gd name="T9" fmla="*/ 41 h 690"/>
                <a:gd name="T10" fmla="*/ 41 w 719"/>
                <a:gd name="T11" fmla="*/ 83 h 690"/>
                <a:gd name="T12" fmla="*/ 527 w 719"/>
                <a:gd name="T13" fmla="*/ 83 h 690"/>
                <a:gd name="T14" fmla="*/ 630 w 719"/>
                <a:gd name="T15" fmla="*/ 194 h 690"/>
                <a:gd name="T16" fmla="*/ 527 w 719"/>
                <a:gd name="T17" fmla="*/ 305 h 690"/>
                <a:gd name="T18" fmla="*/ 118 w 719"/>
                <a:gd name="T19" fmla="*/ 305 h 690"/>
                <a:gd name="T20" fmla="*/ 0 w 719"/>
                <a:gd name="T21" fmla="*/ 425 h 690"/>
                <a:gd name="T22" fmla="*/ 0 w 719"/>
                <a:gd name="T23" fmla="*/ 425 h 690"/>
                <a:gd name="T24" fmla="*/ 0 w 719"/>
                <a:gd name="T25" fmla="*/ 652 h 690"/>
                <a:gd name="T26" fmla="*/ 41 w 719"/>
                <a:gd name="T27" fmla="*/ 690 h 690"/>
                <a:gd name="T28" fmla="*/ 82 w 719"/>
                <a:gd name="T29" fmla="*/ 652 h 690"/>
                <a:gd name="T30" fmla="*/ 82 w 719"/>
                <a:gd name="T31" fmla="*/ 539 h 690"/>
                <a:gd name="T32" fmla="*/ 82 w 719"/>
                <a:gd name="T33" fmla="*/ 539 h 690"/>
                <a:gd name="T34" fmla="*/ 82 w 719"/>
                <a:gd name="T35" fmla="*/ 425 h 690"/>
                <a:gd name="T36" fmla="*/ 118 w 719"/>
                <a:gd name="T37" fmla="*/ 388 h 690"/>
                <a:gd name="T38" fmla="*/ 527 w 719"/>
                <a:gd name="T39" fmla="*/ 388 h 690"/>
                <a:gd name="T40" fmla="*/ 719 w 719"/>
                <a:gd name="T41" fmla="*/ 1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9" h="690">
                  <a:moveTo>
                    <a:pt x="719" y="194"/>
                  </a:moveTo>
                  <a:cubicBezTo>
                    <a:pt x="719" y="143"/>
                    <a:pt x="699" y="93"/>
                    <a:pt x="663" y="57"/>
                  </a:cubicBezTo>
                  <a:cubicBezTo>
                    <a:pt x="627" y="21"/>
                    <a:pt x="578" y="0"/>
                    <a:pt x="52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2"/>
                    <a:pt x="4" y="20"/>
                    <a:pt x="4" y="41"/>
                  </a:cubicBezTo>
                  <a:cubicBezTo>
                    <a:pt x="4" y="63"/>
                    <a:pt x="20" y="80"/>
                    <a:pt x="41" y="83"/>
                  </a:cubicBezTo>
                  <a:cubicBezTo>
                    <a:pt x="527" y="83"/>
                    <a:pt x="527" y="83"/>
                    <a:pt x="527" y="83"/>
                  </a:cubicBezTo>
                  <a:cubicBezTo>
                    <a:pt x="585" y="86"/>
                    <a:pt x="630" y="135"/>
                    <a:pt x="630" y="194"/>
                  </a:cubicBezTo>
                  <a:cubicBezTo>
                    <a:pt x="630" y="253"/>
                    <a:pt x="585" y="301"/>
                    <a:pt x="527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53" y="305"/>
                    <a:pt x="0" y="359"/>
                    <a:pt x="0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2" y="674"/>
                    <a:pt x="20" y="690"/>
                    <a:pt x="41" y="690"/>
                  </a:cubicBezTo>
                  <a:cubicBezTo>
                    <a:pt x="62" y="690"/>
                    <a:pt x="79" y="674"/>
                    <a:pt x="82" y="652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425"/>
                    <a:pt x="82" y="425"/>
                    <a:pt x="82" y="425"/>
                  </a:cubicBezTo>
                  <a:cubicBezTo>
                    <a:pt x="82" y="405"/>
                    <a:pt x="98" y="388"/>
                    <a:pt x="118" y="388"/>
                  </a:cubicBezTo>
                  <a:cubicBezTo>
                    <a:pt x="527" y="388"/>
                    <a:pt x="527" y="388"/>
                    <a:pt x="527" y="388"/>
                  </a:cubicBezTo>
                  <a:cubicBezTo>
                    <a:pt x="633" y="388"/>
                    <a:pt x="719" y="301"/>
                    <a:pt x="719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831" y="680"/>
              <a:ext cx="319" cy="266"/>
            </a:xfrm>
            <a:custGeom>
              <a:avLst/>
              <a:gdLst>
                <a:gd name="T0" fmla="*/ 825 w 826"/>
                <a:gd name="T1" fmla="*/ 45 h 690"/>
                <a:gd name="T2" fmla="*/ 802 w 826"/>
                <a:gd name="T3" fmla="*/ 7 h 690"/>
                <a:gd name="T4" fmla="*/ 758 w 826"/>
                <a:gd name="T5" fmla="*/ 13 h 690"/>
                <a:gd name="T6" fmla="*/ 463 w 826"/>
                <a:gd name="T7" fmla="*/ 252 h 690"/>
                <a:gd name="T8" fmla="*/ 527 w 826"/>
                <a:gd name="T9" fmla="*/ 304 h 690"/>
                <a:gd name="T10" fmla="*/ 744 w 826"/>
                <a:gd name="T11" fmla="*/ 130 h 690"/>
                <a:gd name="T12" fmla="*/ 744 w 826"/>
                <a:gd name="T13" fmla="*/ 560 h 690"/>
                <a:gd name="T14" fmla="*/ 650 w 826"/>
                <a:gd name="T15" fmla="*/ 484 h 690"/>
                <a:gd name="T16" fmla="*/ 646 w 826"/>
                <a:gd name="T17" fmla="*/ 482 h 690"/>
                <a:gd name="T18" fmla="*/ 412 w 826"/>
                <a:gd name="T19" fmla="*/ 292 h 690"/>
                <a:gd name="T20" fmla="*/ 348 w 826"/>
                <a:gd name="T21" fmla="*/ 344 h 690"/>
                <a:gd name="T22" fmla="*/ 348 w 826"/>
                <a:gd name="T23" fmla="*/ 344 h 690"/>
                <a:gd name="T24" fmla="*/ 278 w 826"/>
                <a:gd name="T25" fmla="*/ 401 h 690"/>
                <a:gd name="T26" fmla="*/ 181 w 826"/>
                <a:gd name="T27" fmla="*/ 479 h 690"/>
                <a:gd name="T28" fmla="*/ 181 w 826"/>
                <a:gd name="T29" fmla="*/ 479 h 690"/>
                <a:gd name="T30" fmla="*/ 82 w 826"/>
                <a:gd name="T31" fmla="*/ 560 h 690"/>
                <a:gd name="T32" fmla="*/ 82 w 826"/>
                <a:gd name="T33" fmla="*/ 130 h 690"/>
                <a:gd name="T34" fmla="*/ 298 w 826"/>
                <a:gd name="T35" fmla="*/ 304 h 690"/>
                <a:gd name="T36" fmla="*/ 361 w 826"/>
                <a:gd name="T37" fmla="*/ 251 h 690"/>
                <a:gd name="T38" fmla="*/ 71 w 826"/>
                <a:gd name="T39" fmla="*/ 16 h 690"/>
                <a:gd name="T40" fmla="*/ 71 w 826"/>
                <a:gd name="T41" fmla="*/ 16 h 690"/>
                <a:gd name="T42" fmla="*/ 67 w 826"/>
                <a:gd name="T43" fmla="*/ 13 h 690"/>
                <a:gd name="T44" fmla="*/ 38 w 826"/>
                <a:gd name="T45" fmla="*/ 4 h 690"/>
                <a:gd name="T46" fmla="*/ 10 w 826"/>
                <a:gd name="T47" fmla="*/ 19 h 690"/>
                <a:gd name="T48" fmla="*/ 1 w 826"/>
                <a:gd name="T49" fmla="*/ 45 h 690"/>
                <a:gd name="T50" fmla="*/ 0 w 826"/>
                <a:gd name="T51" fmla="*/ 45 h 690"/>
                <a:gd name="T52" fmla="*/ 0 w 826"/>
                <a:gd name="T53" fmla="*/ 644 h 690"/>
                <a:gd name="T54" fmla="*/ 0 w 826"/>
                <a:gd name="T55" fmla="*/ 644 h 690"/>
                <a:gd name="T56" fmla="*/ 9 w 826"/>
                <a:gd name="T57" fmla="*/ 670 h 690"/>
                <a:gd name="T58" fmla="*/ 67 w 826"/>
                <a:gd name="T59" fmla="*/ 675 h 690"/>
                <a:gd name="T60" fmla="*/ 412 w 826"/>
                <a:gd name="T61" fmla="*/ 396 h 690"/>
                <a:gd name="T62" fmla="*/ 758 w 826"/>
                <a:gd name="T63" fmla="*/ 675 h 690"/>
                <a:gd name="T64" fmla="*/ 816 w 826"/>
                <a:gd name="T65" fmla="*/ 670 h 690"/>
                <a:gd name="T66" fmla="*/ 825 w 826"/>
                <a:gd name="T67" fmla="*/ 644 h 690"/>
                <a:gd name="T68" fmla="*/ 825 w 826"/>
                <a:gd name="T69" fmla="*/ 644 h 690"/>
                <a:gd name="T70" fmla="*/ 825 w 826"/>
                <a:gd name="T71" fmla="*/ 4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690">
                  <a:moveTo>
                    <a:pt x="825" y="45"/>
                  </a:moveTo>
                  <a:cubicBezTo>
                    <a:pt x="826" y="29"/>
                    <a:pt x="817" y="14"/>
                    <a:pt x="802" y="7"/>
                  </a:cubicBezTo>
                  <a:cubicBezTo>
                    <a:pt x="788" y="0"/>
                    <a:pt x="770" y="3"/>
                    <a:pt x="758" y="13"/>
                  </a:cubicBezTo>
                  <a:cubicBezTo>
                    <a:pt x="463" y="252"/>
                    <a:pt x="463" y="252"/>
                    <a:pt x="463" y="252"/>
                  </a:cubicBezTo>
                  <a:cubicBezTo>
                    <a:pt x="527" y="304"/>
                    <a:pt x="527" y="304"/>
                    <a:pt x="527" y="304"/>
                  </a:cubicBezTo>
                  <a:cubicBezTo>
                    <a:pt x="744" y="130"/>
                    <a:pt x="744" y="130"/>
                    <a:pt x="744" y="130"/>
                  </a:cubicBezTo>
                  <a:cubicBezTo>
                    <a:pt x="744" y="560"/>
                    <a:pt x="744" y="560"/>
                    <a:pt x="744" y="560"/>
                  </a:cubicBezTo>
                  <a:cubicBezTo>
                    <a:pt x="650" y="484"/>
                    <a:pt x="650" y="484"/>
                    <a:pt x="650" y="484"/>
                  </a:cubicBezTo>
                  <a:cubicBezTo>
                    <a:pt x="649" y="484"/>
                    <a:pt x="647" y="483"/>
                    <a:pt x="646" y="482"/>
                  </a:cubicBezTo>
                  <a:cubicBezTo>
                    <a:pt x="412" y="292"/>
                    <a:pt x="412" y="292"/>
                    <a:pt x="412" y="292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278" y="401"/>
                    <a:pt x="278" y="401"/>
                    <a:pt x="278" y="401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82" y="560"/>
                    <a:pt x="82" y="560"/>
                    <a:pt x="82" y="560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298" y="304"/>
                    <a:pt x="298" y="304"/>
                    <a:pt x="298" y="304"/>
                  </a:cubicBezTo>
                  <a:cubicBezTo>
                    <a:pt x="361" y="251"/>
                    <a:pt x="361" y="251"/>
                    <a:pt x="361" y="25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9" y="6"/>
                    <a:pt x="48" y="3"/>
                    <a:pt x="38" y="4"/>
                  </a:cubicBezTo>
                  <a:cubicBezTo>
                    <a:pt x="27" y="5"/>
                    <a:pt x="17" y="10"/>
                    <a:pt x="10" y="19"/>
                  </a:cubicBezTo>
                  <a:cubicBezTo>
                    <a:pt x="4" y="26"/>
                    <a:pt x="1" y="3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54"/>
                    <a:pt x="3" y="663"/>
                    <a:pt x="9" y="670"/>
                  </a:cubicBezTo>
                  <a:cubicBezTo>
                    <a:pt x="24" y="687"/>
                    <a:pt x="50" y="690"/>
                    <a:pt x="67" y="675"/>
                  </a:cubicBezTo>
                  <a:cubicBezTo>
                    <a:pt x="412" y="396"/>
                    <a:pt x="412" y="396"/>
                    <a:pt x="412" y="396"/>
                  </a:cubicBezTo>
                  <a:cubicBezTo>
                    <a:pt x="758" y="675"/>
                    <a:pt x="758" y="675"/>
                    <a:pt x="758" y="675"/>
                  </a:cubicBezTo>
                  <a:cubicBezTo>
                    <a:pt x="775" y="690"/>
                    <a:pt x="801" y="687"/>
                    <a:pt x="816" y="670"/>
                  </a:cubicBezTo>
                  <a:cubicBezTo>
                    <a:pt x="822" y="663"/>
                    <a:pt x="825" y="654"/>
                    <a:pt x="825" y="644"/>
                  </a:cubicBezTo>
                  <a:cubicBezTo>
                    <a:pt x="825" y="644"/>
                    <a:pt x="825" y="644"/>
                    <a:pt x="825" y="644"/>
                  </a:cubicBezTo>
                  <a:cubicBezTo>
                    <a:pt x="825" y="44"/>
                    <a:pt x="825" y="44"/>
                    <a:pt x="825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PA_矩形 8"/>
          <p:cNvSpPr/>
          <p:nvPr>
            <p:custDataLst>
              <p:tags r:id="rId1"/>
            </p:custDataLst>
          </p:nvPr>
        </p:nvSpPr>
        <p:spPr>
          <a:xfrm>
            <a:off x="4036309" y="2249436"/>
            <a:ext cx="453575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1 Introduction</a:t>
            </a:r>
            <a:endParaRPr lang="en-US" altLang="zh-CN" sz="36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960061" y="940102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8"/>
          <p:cNvSpPr/>
          <p:nvPr>
            <p:custDataLst>
              <p:tags r:id="rId3"/>
            </p:custDataLst>
          </p:nvPr>
        </p:nvSpPr>
        <p:spPr>
          <a:xfrm>
            <a:off x="1657350" y="1056640"/>
            <a:ext cx="17043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Concept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矩形: 圆角 20"/>
          <p:cNvSpPr/>
          <p:nvPr>
            <p:custDataLst>
              <p:tags r:id="rId4"/>
            </p:custDataLst>
          </p:nvPr>
        </p:nvSpPr>
        <p:spPr>
          <a:xfrm>
            <a:off x="960102" y="2830497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矩形 8"/>
          <p:cNvSpPr/>
          <p:nvPr>
            <p:custDataLst>
              <p:tags r:id="rId5"/>
            </p:custDataLst>
          </p:nvPr>
        </p:nvSpPr>
        <p:spPr>
          <a:xfrm>
            <a:off x="1709420" y="2968625"/>
            <a:ext cx="27031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Model Architecture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39" name="矩形: 圆角 38"/>
          <p:cNvSpPr/>
          <p:nvPr>
            <p:custDataLst>
              <p:tags r:id="rId6"/>
            </p:custDataLst>
          </p:nvPr>
        </p:nvSpPr>
        <p:spPr>
          <a:xfrm>
            <a:off x="959552" y="188544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矩形 8"/>
          <p:cNvSpPr/>
          <p:nvPr>
            <p:custDataLst>
              <p:tags r:id="rId7"/>
            </p:custDataLst>
          </p:nvPr>
        </p:nvSpPr>
        <p:spPr>
          <a:xfrm>
            <a:off x="1709420" y="1966595"/>
            <a:ext cx="24809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Mission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>
            <p:custDataLst>
              <p:tags r:id="rId8"/>
            </p:custDataLst>
          </p:nvPr>
        </p:nvSpPr>
        <p:spPr>
          <a:xfrm>
            <a:off x="960228" y="377520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矩形 8"/>
          <p:cNvSpPr/>
          <p:nvPr>
            <p:custDataLst>
              <p:tags r:id="rId9"/>
            </p:custDataLst>
          </p:nvPr>
        </p:nvSpPr>
        <p:spPr>
          <a:xfrm>
            <a:off x="1709420" y="3903345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23" name="Group 112"/>
          <p:cNvGrpSpPr/>
          <p:nvPr>
            <p:custDataLst>
              <p:tags r:id="rId10"/>
            </p:custDataLst>
          </p:nvPr>
        </p:nvGrpSpPr>
        <p:grpSpPr>
          <a:xfrm>
            <a:off x="1074996" y="3903325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>
              <p:custDataLst>
                <p:tags r:id="rId11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11"/>
            <p:cNvSpPr/>
            <p:nvPr>
              <p:custDataLst>
                <p:tags r:id="rId12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" name="AutoShape 112"/>
          <p:cNvSpPr/>
          <p:nvPr>
            <p:custDataLst>
              <p:tags r:id="rId13"/>
            </p:custDataLst>
          </p:nvPr>
        </p:nvSpPr>
        <p:spPr bwMode="auto">
          <a:xfrm>
            <a:off x="1087378" y="2012972"/>
            <a:ext cx="369143" cy="36751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7" name="组合 26"/>
          <p:cNvGrpSpPr/>
          <p:nvPr>
            <p:custDataLst>
              <p:tags r:id="rId14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15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16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 flipH="1">
            <a:off x="1087334" y="1056834"/>
            <a:ext cx="367916" cy="367916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3" name="AutoShape 126"/>
            <p:cNvSpPr/>
            <p:nvPr>
              <p:custDataLst>
                <p:tags r:id="rId18"/>
              </p:custDataLst>
            </p:nvPr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127"/>
            <p:cNvSpPr/>
            <p:nvPr>
              <p:custDataLst>
                <p:tags r:id="rId19"/>
              </p:custDataLst>
            </p:nvPr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1" name="图片 10" descr="UCC_log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8270" y="1087120"/>
            <a:ext cx="365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Generative Adversarial Network</a:t>
            </a:r>
            <a:r>
              <a:rPr lang="en-US" altLang="zh-CN"/>
              <a:t>[1]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50690" y="667385"/>
            <a:ext cx="3725545" cy="432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3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4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矩形: 圆角 41"/>
          <p:cNvSpPr/>
          <p:nvPr>
            <p:custDataLst>
              <p:tags r:id="rId5"/>
            </p:custDataLst>
          </p:nvPr>
        </p:nvSpPr>
        <p:spPr>
          <a:xfrm>
            <a:off x="834498" y="598300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PA_矩形 8"/>
          <p:cNvSpPr/>
          <p:nvPr>
            <p:custDataLst>
              <p:tags r:id="rId6"/>
            </p:custDataLst>
          </p:nvPr>
        </p:nvSpPr>
        <p:spPr>
          <a:xfrm>
            <a:off x="1583690" y="726440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8" name="Group 112"/>
          <p:cNvGrpSpPr/>
          <p:nvPr>
            <p:custDataLst>
              <p:tags r:id="rId7"/>
            </p:custDataLst>
          </p:nvPr>
        </p:nvGrpSpPr>
        <p:grpSpPr>
          <a:xfrm>
            <a:off x="949266" y="726420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9" name="AutoShape 110"/>
            <p:cNvSpPr/>
            <p:nvPr>
              <p:custDataLst>
                <p:tags r:id="rId8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11"/>
            <p:cNvSpPr/>
            <p:nvPr>
              <p:custDataLst>
                <p:tags r:id="rId9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95680" y="177863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</a:t>
            </a:r>
            <a:r>
              <a:t>iscriminator</a:t>
            </a:r>
            <a:r>
              <a:rPr lang="en-US"/>
              <a:t>’s loss function</a:t>
            </a:r>
            <a:r>
              <a:t>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5680" y="2968625"/>
            <a:ext cx="311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</a:t>
            </a:r>
            <a:r>
              <a:t>enerator</a:t>
            </a:r>
            <a:r>
              <a:rPr lang="en-US"/>
              <a:t>’s loss function</a:t>
            </a:r>
            <a:r>
              <a:t>：</a:t>
            </a:r>
          </a:p>
        </p:txBody>
      </p:sp>
      <p:pic>
        <p:nvPicPr>
          <p:cNvPr id="4" name="图片 3" descr="UCC_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780" y="2247900"/>
            <a:ext cx="656844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420" y="3493135"/>
            <a:ext cx="357378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AC-GAN?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960061" y="940102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8"/>
          <p:cNvSpPr/>
          <p:nvPr>
            <p:custDataLst>
              <p:tags r:id="rId3"/>
            </p:custDataLst>
          </p:nvPr>
        </p:nvSpPr>
        <p:spPr>
          <a:xfrm>
            <a:off x="1657350" y="1056640"/>
            <a:ext cx="17043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Concept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矩形: 圆角 20"/>
          <p:cNvSpPr/>
          <p:nvPr>
            <p:custDataLst>
              <p:tags r:id="rId4"/>
            </p:custDataLst>
          </p:nvPr>
        </p:nvSpPr>
        <p:spPr>
          <a:xfrm>
            <a:off x="960102" y="2830497"/>
            <a:ext cx="623482" cy="623482"/>
          </a:xfrm>
          <a:prstGeom prst="roundRect">
            <a:avLst/>
          </a:prstGeom>
          <a:solidFill>
            <a:srgbClr val="4F3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矩形 8"/>
          <p:cNvSpPr/>
          <p:nvPr>
            <p:custDataLst>
              <p:tags r:id="rId5"/>
            </p:custDataLst>
          </p:nvPr>
        </p:nvSpPr>
        <p:spPr>
          <a:xfrm>
            <a:off x="1709420" y="2968625"/>
            <a:ext cx="34226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  <a:sym typeface="+mn-ea"/>
              </a:rPr>
              <a:t>Model Architecture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39" name="矩形: 圆角 38"/>
          <p:cNvSpPr/>
          <p:nvPr>
            <p:custDataLst>
              <p:tags r:id="rId6"/>
            </p:custDataLst>
          </p:nvPr>
        </p:nvSpPr>
        <p:spPr>
          <a:xfrm>
            <a:off x="959552" y="188544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矩形 8"/>
          <p:cNvSpPr/>
          <p:nvPr>
            <p:custDataLst>
              <p:tags r:id="rId7"/>
            </p:custDataLst>
          </p:nvPr>
        </p:nvSpPr>
        <p:spPr>
          <a:xfrm>
            <a:off x="1709420" y="1966595"/>
            <a:ext cx="24809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Mission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>
            <p:custDataLst>
              <p:tags r:id="rId8"/>
            </p:custDataLst>
          </p:nvPr>
        </p:nvSpPr>
        <p:spPr>
          <a:xfrm>
            <a:off x="960228" y="3775205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矩形 8"/>
          <p:cNvSpPr/>
          <p:nvPr>
            <p:custDataLst>
              <p:tags r:id="rId9"/>
            </p:custDataLst>
          </p:nvPr>
        </p:nvSpPr>
        <p:spPr>
          <a:xfrm>
            <a:off x="1709420" y="3903345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23" name="Group 112"/>
          <p:cNvGrpSpPr/>
          <p:nvPr>
            <p:custDataLst>
              <p:tags r:id="rId10"/>
            </p:custDataLst>
          </p:nvPr>
        </p:nvGrpSpPr>
        <p:grpSpPr>
          <a:xfrm>
            <a:off x="1074996" y="3903325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>
              <p:custDataLst>
                <p:tags r:id="rId11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11"/>
            <p:cNvSpPr/>
            <p:nvPr>
              <p:custDataLst>
                <p:tags r:id="rId12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" name="AutoShape 112"/>
          <p:cNvSpPr/>
          <p:nvPr>
            <p:custDataLst>
              <p:tags r:id="rId13"/>
            </p:custDataLst>
          </p:nvPr>
        </p:nvSpPr>
        <p:spPr bwMode="auto">
          <a:xfrm>
            <a:off x="1087378" y="2012972"/>
            <a:ext cx="369143" cy="36751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7" name="组合 26"/>
          <p:cNvGrpSpPr/>
          <p:nvPr>
            <p:custDataLst>
              <p:tags r:id="rId14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15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16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 flipH="1">
            <a:off x="1087334" y="1056834"/>
            <a:ext cx="367916" cy="367916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3" name="AutoShape 126"/>
            <p:cNvSpPr/>
            <p:nvPr>
              <p:custDataLst>
                <p:tags r:id="rId18"/>
              </p:custDataLst>
            </p:nvPr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127"/>
            <p:cNvSpPr/>
            <p:nvPr>
              <p:custDataLst>
                <p:tags r:id="rId19"/>
              </p:custDataLst>
            </p:nvPr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563620" y="1113790"/>
            <a:ext cx="542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Auxiliary Classifier Generative Adversarial Network</a:t>
            </a:r>
            <a:r>
              <a:rPr lang="en-US" altLang="zh-CN"/>
              <a:t>[2]</a:t>
            </a:r>
            <a:endParaRPr lang="en-US" altLang="zh-CN"/>
          </a:p>
        </p:txBody>
      </p:sp>
      <p:pic>
        <p:nvPicPr>
          <p:cNvPr id="6" name="图片 5" descr="UCC_log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495" y="555625"/>
            <a:ext cx="7726045" cy="458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AC-GAN?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3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4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矩形: 圆角 41"/>
          <p:cNvSpPr/>
          <p:nvPr>
            <p:custDataLst>
              <p:tags r:id="rId5"/>
            </p:custDataLst>
          </p:nvPr>
        </p:nvSpPr>
        <p:spPr>
          <a:xfrm>
            <a:off x="834498" y="598300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PA_矩形 8"/>
          <p:cNvSpPr/>
          <p:nvPr>
            <p:custDataLst>
              <p:tags r:id="rId6"/>
            </p:custDataLst>
          </p:nvPr>
        </p:nvSpPr>
        <p:spPr>
          <a:xfrm>
            <a:off x="1583690" y="726440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8" name="Group 112"/>
          <p:cNvGrpSpPr/>
          <p:nvPr>
            <p:custDataLst>
              <p:tags r:id="rId7"/>
            </p:custDataLst>
          </p:nvPr>
        </p:nvGrpSpPr>
        <p:grpSpPr>
          <a:xfrm>
            <a:off x="949266" y="726420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9" name="AutoShape 110"/>
            <p:cNvSpPr/>
            <p:nvPr>
              <p:custDataLst>
                <p:tags r:id="rId8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11"/>
            <p:cNvSpPr/>
            <p:nvPr>
              <p:custDataLst>
                <p:tags r:id="rId9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95680" y="126682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Discriminator Adversarial Loss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995680" y="2002790"/>
            <a:ext cx="311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Generator Adversarial Loss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995680" y="282384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Discriminator Auxiliary Classification Loss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95680" y="3587115"/>
            <a:ext cx="513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Generator Auxiliary Classification Loss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31" name="图片 30" descr="UCC_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70" y="1626870"/>
            <a:ext cx="7820660" cy="301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185" y="2369185"/>
            <a:ext cx="4692650" cy="398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670" y="3208655"/>
            <a:ext cx="7780655" cy="3282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670" y="3977640"/>
            <a:ext cx="4630420" cy="469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2931160" y="147955"/>
            <a:ext cx="3281045" cy="7581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/>
            <a:r>
              <a:rPr lang="en-US" altLang="zh-CN" sz="28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What is AC-GAN?</a:t>
            </a:r>
            <a:endParaRPr lang="en-US" altLang="zh-CN" sz="28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94703" y="848121"/>
            <a:ext cx="15459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144287" y="2968819"/>
            <a:ext cx="252825" cy="3685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>
              <p:custDataLst>
                <p:tags r:id="rId3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/>
            <p:cNvSpPr/>
            <p:nvPr>
              <p:custDataLst>
                <p:tags r:id="rId4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矩形: 圆角 41"/>
          <p:cNvSpPr/>
          <p:nvPr>
            <p:custDataLst>
              <p:tags r:id="rId5"/>
            </p:custDataLst>
          </p:nvPr>
        </p:nvSpPr>
        <p:spPr>
          <a:xfrm>
            <a:off x="834498" y="598300"/>
            <a:ext cx="623482" cy="623482"/>
          </a:xfrm>
          <a:prstGeom prst="roundRect">
            <a:avLst/>
          </a:prstGeom>
          <a:solidFill>
            <a:srgbClr val="04D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PA_矩形 8"/>
          <p:cNvSpPr/>
          <p:nvPr>
            <p:custDataLst>
              <p:tags r:id="rId6"/>
            </p:custDataLst>
          </p:nvPr>
        </p:nvSpPr>
        <p:spPr>
          <a:xfrm>
            <a:off x="1583690" y="726440"/>
            <a:ext cx="2228850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lang="en-US" altLang="zh-CN" sz="2000" b="1" kern="0">
                <a:solidFill>
                  <a:srgbClr val="4F38D9"/>
                </a:solidFill>
                <a:latin typeface="+mj-lt"/>
                <a:ea typeface="微软雅黑" panose="020B0503020204020204" charset="-122"/>
              </a:rPr>
              <a:t>Loss Function</a:t>
            </a:r>
            <a:endParaRPr lang="en-US" altLang="zh-CN" sz="2000" b="1" kern="0">
              <a:solidFill>
                <a:srgbClr val="4F38D9"/>
              </a:solidFill>
              <a:latin typeface="+mj-lt"/>
              <a:ea typeface="微软雅黑" panose="020B0503020204020204" charset="-122"/>
            </a:endParaRPr>
          </a:p>
        </p:txBody>
      </p:sp>
      <p:grpSp>
        <p:nvGrpSpPr>
          <p:cNvPr id="8" name="Group 112"/>
          <p:cNvGrpSpPr/>
          <p:nvPr>
            <p:custDataLst>
              <p:tags r:id="rId7"/>
            </p:custDataLst>
          </p:nvPr>
        </p:nvGrpSpPr>
        <p:grpSpPr>
          <a:xfrm>
            <a:off x="949266" y="726420"/>
            <a:ext cx="368545" cy="34527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9" name="AutoShape 110"/>
            <p:cNvSpPr/>
            <p:nvPr>
              <p:custDataLst>
                <p:tags r:id="rId8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11"/>
            <p:cNvSpPr/>
            <p:nvPr>
              <p:custDataLst>
                <p:tags r:id="rId9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95680" y="1778635"/>
            <a:ext cx="352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Total Loss for discriminator：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5680" y="2968625"/>
            <a:ext cx="311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Total loss for generator：</a:t>
            </a:r>
          </a:p>
        </p:txBody>
      </p:sp>
      <p:pic>
        <p:nvPicPr>
          <p:cNvPr id="4" name="图片 3" descr="UCC_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270" y="2286000"/>
            <a:ext cx="2659380" cy="441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420" y="3429000"/>
            <a:ext cx="299466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561999" y="254141"/>
            <a:ext cx="1223424" cy="320173"/>
            <a:chOff x="3831" y="634"/>
            <a:chExt cx="1410" cy="369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824" y="634"/>
              <a:ext cx="370" cy="369"/>
            </a:xfrm>
            <a:custGeom>
              <a:avLst/>
              <a:gdLst>
                <a:gd name="T0" fmla="*/ 72 w 959"/>
                <a:gd name="T1" fmla="*/ 283 h 954"/>
                <a:gd name="T2" fmla="*/ 674 w 959"/>
                <a:gd name="T3" fmla="*/ 883 h 954"/>
                <a:gd name="T4" fmla="*/ 498 w 959"/>
                <a:gd name="T5" fmla="*/ 0 h 954"/>
                <a:gd name="T6" fmla="*/ 816 w 959"/>
                <a:gd name="T7" fmla="*/ 314 h 954"/>
                <a:gd name="T8" fmla="*/ 816 w 959"/>
                <a:gd name="T9" fmla="*/ 319 h 954"/>
                <a:gd name="T10" fmla="*/ 816 w 959"/>
                <a:gd name="T11" fmla="*/ 322 h 954"/>
                <a:gd name="T12" fmla="*/ 613 w 959"/>
                <a:gd name="T13" fmla="*/ 713 h 954"/>
                <a:gd name="T14" fmla="*/ 609 w 959"/>
                <a:gd name="T15" fmla="*/ 713 h 954"/>
                <a:gd name="T16" fmla="*/ 591 w 959"/>
                <a:gd name="T17" fmla="*/ 713 h 954"/>
                <a:gd name="T18" fmla="*/ 586 w 959"/>
                <a:gd name="T19" fmla="*/ 713 h 954"/>
                <a:gd name="T20" fmla="*/ 567 w 959"/>
                <a:gd name="T21" fmla="*/ 697 h 954"/>
                <a:gd name="T22" fmla="*/ 541 w 959"/>
                <a:gd name="T23" fmla="*/ 512 h 954"/>
                <a:gd name="T24" fmla="*/ 601 w 959"/>
                <a:gd name="T25" fmla="*/ 609 h 954"/>
                <a:gd name="T26" fmla="*/ 724 w 959"/>
                <a:gd name="T27" fmla="*/ 340 h 954"/>
                <a:gd name="T28" fmla="*/ 605 w 959"/>
                <a:gd name="T29" fmla="*/ 351 h 954"/>
                <a:gd name="T30" fmla="*/ 555 w 959"/>
                <a:gd name="T31" fmla="*/ 450 h 954"/>
                <a:gd name="T32" fmla="*/ 498 w 959"/>
                <a:gd name="T33" fmla="*/ 562 h 954"/>
                <a:gd name="T34" fmla="*/ 415 w 959"/>
                <a:gd name="T35" fmla="*/ 714 h 954"/>
                <a:gd name="T36" fmla="*/ 411 w 959"/>
                <a:gd name="T37" fmla="*/ 714 h 954"/>
                <a:gd name="T38" fmla="*/ 398 w 959"/>
                <a:gd name="T39" fmla="*/ 714 h 954"/>
                <a:gd name="T40" fmla="*/ 393 w 959"/>
                <a:gd name="T41" fmla="*/ 714 h 954"/>
                <a:gd name="T42" fmla="*/ 375 w 959"/>
                <a:gd name="T43" fmla="*/ 698 h 954"/>
                <a:gd name="T44" fmla="*/ 184 w 959"/>
                <a:gd name="T45" fmla="*/ 323 h 954"/>
                <a:gd name="T46" fmla="*/ 184 w 959"/>
                <a:gd name="T47" fmla="*/ 321 h 954"/>
                <a:gd name="T48" fmla="*/ 184 w 959"/>
                <a:gd name="T49" fmla="*/ 314 h 954"/>
                <a:gd name="T50" fmla="*/ 184 w 959"/>
                <a:gd name="T51" fmla="*/ 311 h 954"/>
                <a:gd name="T52" fmla="*/ 184 w 959"/>
                <a:gd name="T53" fmla="*/ 307 h 954"/>
                <a:gd name="T54" fmla="*/ 184 w 959"/>
                <a:gd name="T55" fmla="*/ 299 h 954"/>
                <a:gd name="T56" fmla="*/ 184 w 959"/>
                <a:gd name="T57" fmla="*/ 294 h 954"/>
                <a:gd name="T58" fmla="*/ 184 w 959"/>
                <a:gd name="T59" fmla="*/ 292 h 954"/>
                <a:gd name="T60" fmla="*/ 184 w 959"/>
                <a:gd name="T61" fmla="*/ 292 h 954"/>
                <a:gd name="T62" fmla="*/ 187 w 959"/>
                <a:gd name="T63" fmla="*/ 292 h 954"/>
                <a:gd name="T64" fmla="*/ 191 w 959"/>
                <a:gd name="T65" fmla="*/ 292 h 954"/>
                <a:gd name="T66" fmla="*/ 402 w 959"/>
                <a:gd name="T67" fmla="*/ 292 h 954"/>
                <a:gd name="T68" fmla="*/ 405 w 959"/>
                <a:gd name="T69" fmla="*/ 292 h 954"/>
                <a:gd name="T70" fmla="*/ 408 w 959"/>
                <a:gd name="T71" fmla="*/ 292 h 954"/>
                <a:gd name="T72" fmla="*/ 411 w 959"/>
                <a:gd name="T73" fmla="*/ 295 h 954"/>
                <a:gd name="T74" fmla="*/ 414 w 959"/>
                <a:gd name="T75" fmla="*/ 298 h 954"/>
                <a:gd name="T76" fmla="*/ 414 w 959"/>
                <a:gd name="T77" fmla="*/ 300 h 954"/>
                <a:gd name="T78" fmla="*/ 456 w 959"/>
                <a:gd name="T79" fmla="*/ 477 h 954"/>
                <a:gd name="T80" fmla="*/ 375 w 959"/>
                <a:gd name="T81" fmla="*/ 340 h 954"/>
                <a:gd name="T82" fmla="*/ 265 w 959"/>
                <a:gd name="T83" fmla="*/ 351 h 954"/>
                <a:gd name="T84" fmla="*/ 406 w 959"/>
                <a:gd name="T85" fmla="*/ 609 h 954"/>
                <a:gd name="T86" fmla="*/ 513 w 959"/>
                <a:gd name="T87" fmla="*/ 395 h 954"/>
                <a:gd name="T88" fmla="*/ 563 w 959"/>
                <a:gd name="T89" fmla="*/ 296 h 954"/>
                <a:gd name="T90" fmla="*/ 563 w 959"/>
                <a:gd name="T91" fmla="*/ 294 h 954"/>
                <a:gd name="T92" fmla="*/ 565 w 959"/>
                <a:gd name="T93" fmla="*/ 291 h 954"/>
                <a:gd name="T94" fmla="*/ 568 w 959"/>
                <a:gd name="T95" fmla="*/ 289 h 954"/>
                <a:gd name="T96" fmla="*/ 573 w 959"/>
                <a:gd name="T97" fmla="*/ 289 h 954"/>
                <a:gd name="T98" fmla="*/ 787 w 959"/>
                <a:gd name="T99" fmla="*/ 289 h 954"/>
                <a:gd name="T100" fmla="*/ 791 w 959"/>
                <a:gd name="T101" fmla="*/ 289 h 954"/>
                <a:gd name="T102" fmla="*/ 794 w 959"/>
                <a:gd name="T103" fmla="*/ 289 h 954"/>
                <a:gd name="T104" fmla="*/ 797 w 959"/>
                <a:gd name="T105" fmla="*/ 291 h 954"/>
                <a:gd name="T106" fmla="*/ 797 w 959"/>
                <a:gd name="T107" fmla="*/ 294 h 954"/>
                <a:gd name="T108" fmla="*/ 797 w 959"/>
                <a:gd name="T109" fmla="*/ 297 h 954"/>
                <a:gd name="T110" fmla="*/ 797 w 959"/>
                <a:gd name="T111" fmla="*/ 302 h 954"/>
                <a:gd name="T112" fmla="*/ 797 w 959"/>
                <a:gd name="T113" fmla="*/ 30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9" h="954">
                  <a:moveTo>
                    <a:pt x="498" y="0"/>
                  </a:moveTo>
                  <a:cubicBezTo>
                    <a:pt x="312" y="0"/>
                    <a:pt x="143" y="112"/>
                    <a:pt x="72" y="283"/>
                  </a:cubicBezTo>
                  <a:cubicBezTo>
                    <a:pt x="0" y="455"/>
                    <a:pt x="40" y="652"/>
                    <a:pt x="172" y="784"/>
                  </a:cubicBezTo>
                  <a:cubicBezTo>
                    <a:pt x="304" y="915"/>
                    <a:pt x="502" y="954"/>
                    <a:pt x="674" y="883"/>
                  </a:cubicBezTo>
                  <a:cubicBezTo>
                    <a:pt x="847" y="812"/>
                    <a:pt x="959" y="645"/>
                    <a:pt x="959" y="459"/>
                  </a:cubicBezTo>
                  <a:cubicBezTo>
                    <a:pt x="959" y="206"/>
                    <a:pt x="753" y="0"/>
                    <a:pt x="498" y="0"/>
                  </a:cubicBezTo>
                  <a:close/>
                  <a:moveTo>
                    <a:pt x="816" y="311"/>
                  </a:moveTo>
                  <a:cubicBezTo>
                    <a:pt x="816" y="312"/>
                    <a:pt x="816" y="313"/>
                    <a:pt x="816" y="314"/>
                  </a:cubicBezTo>
                  <a:cubicBezTo>
                    <a:pt x="816" y="316"/>
                    <a:pt x="816" y="316"/>
                    <a:pt x="816" y="316"/>
                  </a:cubicBezTo>
                  <a:cubicBezTo>
                    <a:pt x="816" y="319"/>
                    <a:pt x="816" y="319"/>
                    <a:pt x="816" y="319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816" y="322"/>
                    <a:pt x="816" y="322"/>
                    <a:pt x="816" y="322"/>
                  </a:cubicBezTo>
                  <a:cubicBezTo>
                    <a:pt x="627" y="697"/>
                    <a:pt x="627" y="697"/>
                    <a:pt x="627" y="697"/>
                  </a:cubicBezTo>
                  <a:cubicBezTo>
                    <a:pt x="624" y="704"/>
                    <a:pt x="619" y="709"/>
                    <a:pt x="613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9" y="713"/>
                    <a:pt x="609" y="713"/>
                    <a:pt x="609" y="713"/>
                  </a:cubicBezTo>
                  <a:cubicBezTo>
                    <a:pt x="605" y="713"/>
                    <a:pt x="605" y="713"/>
                    <a:pt x="605" y="713"/>
                  </a:cubicBezTo>
                  <a:cubicBezTo>
                    <a:pt x="591" y="713"/>
                    <a:pt x="591" y="713"/>
                    <a:pt x="591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6" y="713"/>
                    <a:pt x="586" y="713"/>
                    <a:pt x="586" y="713"/>
                  </a:cubicBezTo>
                  <a:cubicBezTo>
                    <a:pt x="582" y="713"/>
                    <a:pt x="582" y="713"/>
                    <a:pt x="582" y="713"/>
                  </a:cubicBezTo>
                  <a:cubicBezTo>
                    <a:pt x="575" y="709"/>
                    <a:pt x="570" y="704"/>
                    <a:pt x="567" y="697"/>
                  </a:cubicBezTo>
                  <a:cubicBezTo>
                    <a:pt x="507" y="579"/>
                    <a:pt x="507" y="579"/>
                    <a:pt x="507" y="579"/>
                  </a:cubicBezTo>
                  <a:cubicBezTo>
                    <a:pt x="541" y="512"/>
                    <a:pt x="541" y="512"/>
                    <a:pt x="541" y="512"/>
                  </a:cubicBezTo>
                  <a:cubicBezTo>
                    <a:pt x="590" y="609"/>
                    <a:pt x="590" y="609"/>
                    <a:pt x="590" y="609"/>
                  </a:cubicBezTo>
                  <a:cubicBezTo>
                    <a:pt x="590" y="609"/>
                    <a:pt x="596" y="620"/>
                    <a:pt x="601" y="609"/>
                  </a:cubicBezTo>
                  <a:cubicBezTo>
                    <a:pt x="731" y="351"/>
                    <a:pt x="731" y="351"/>
                    <a:pt x="731" y="351"/>
                  </a:cubicBezTo>
                  <a:cubicBezTo>
                    <a:pt x="731" y="351"/>
                    <a:pt x="737" y="340"/>
                    <a:pt x="724" y="340"/>
                  </a:cubicBezTo>
                  <a:cubicBezTo>
                    <a:pt x="623" y="340"/>
                    <a:pt x="623" y="340"/>
                    <a:pt x="623" y="340"/>
                  </a:cubicBezTo>
                  <a:cubicBezTo>
                    <a:pt x="615" y="341"/>
                    <a:pt x="608" y="345"/>
                    <a:pt x="605" y="351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555" y="450"/>
                    <a:pt x="555" y="450"/>
                    <a:pt x="555" y="450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98" y="562"/>
                    <a:pt x="498" y="562"/>
                    <a:pt x="498" y="562"/>
                  </a:cubicBezTo>
                  <a:cubicBezTo>
                    <a:pt x="429" y="699"/>
                    <a:pt x="429" y="699"/>
                    <a:pt x="429" y="699"/>
                  </a:cubicBezTo>
                  <a:cubicBezTo>
                    <a:pt x="427" y="706"/>
                    <a:pt x="422" y="711"/>
                    <a:pt x="415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11" y="714"/>
                    <a:pt x="411" y="714"/>
                    <a:pt x="411" y="714"/>
                  </a:cubicBezTo>
                  <a:cubicBezTo>
                    <a:pt x="408" y="714"/>
                    <a:pt x="408" y="714"/>
                    <a:pt x="408" y="714"/>
                  </a:cubicBezTo>
                  <a:cubicBezTo>
                    <a:pt x="398" y="714"/>
                    <a:pt x="398" y="714"/>
                    <a:pt x="398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93" y="714"/>
                    <a:pt x="393" y="714"/>
                    <a:pt x="393" y="714"/>
                  </a:cubicBezTo>
                  <a:cubicBezTo>
                    <a:pt x="389" y="714"/>
                    <a:pt x="389" y="714"/>
                    <a:pt x="389" y="714"/>
                  </a:cubicBezTo>
                  <a:cubicBezTo>
                    <a:pt x="382" y="711"/>
                    <a:pt x="377" y="705"/>
                    <a:pt x="375" y="698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4" y="318"/>
                    <a:pt x="184" y="318"/>
                    <a:pt x="184" y="318"/>
                  </a:cubicBezTo>
                  <a:cubicBezTo>
                    <a:pt x="184" y="314"/>
                    <a:pt x="184" y="314"/>
                    <a:pt x="184" y="314"/>
                  </a:cubicBezTo>
                  <a:cubicBezTo>
                    <a:pt x="184" y="313"/>
                    <a:pt x="184" y="312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11"/>
                    <a:pt x="184" y="311"/>
                    <a:pt x="184" y="311"/>
                  </a:cubicBezTo>
                  <a:cubicBezTo>
                    <a:pt x="184" y="309"/>
                    <a:pt x="184" y="308"/>
                    <a:pt x="184" y="307"/>
                  </a:cubicBezTo>
                  <a:cubicBezTo>
                    <a:pt x="184" y="302"/>
                    <a:pt x="184" y="302"/>
                    <a:pt x="184" y="302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6"/>
                    <a:pt x="184" y="296"/>
                    <a:pt x="184" y="296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193" y="292"/>
                    <a:pt x="193" y="292"/>
                    <a:pt x="193" y="292"/>
                  </a:cubicBezTo>
                  <a:cubicBezTo>
                    <a:pt x="402" y="292"/>
                    <a:pt x="402" y="292"/>
                    <a:pt x="402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5" y="292"/>
                    <a:pt x="405" y="292"/>
                    <a:pt x="405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08" y="292"/>
                    <a:pt x="408" y="292"/>
                    <a:pt x="408" y="292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90" y="410"/>
                    <a:pt x="490" y="410"/>
                    <a:pt x="490" y="410"/>
                  </a:cubicBezTo>
                  <a:cubicBezTo>
                    <a:pt x="456" y="477"/>
                    <a:pt x="456" y="477"/>
                    <a:pt x="456" y="477"/>
                  </a:cubicBezTo>
                  <a:cubicBezTo>
                    <a:pt x="392" y="351"/>
                    <a:pt x="392" y="351"/>
                    <a:pt x="392" y="351"/>
                  </a:cubicBezTo>
                  <a:cubicBezTo>
                    <a:pt x="388" y="345"/>
                    <a:pt x="382" y="340"/>
                    <a:pt x="375" y="340"/>
                  </a:cubicBezTo>
                  <a:cubicBezTo>
                    <a:pt x="272" y="340"/>
                    <a:pt x="272" y="340"/>
                    <a:pt x="272" y="340"/>
                  </a:cubicBezTo>
                  <a:cubicBezTo>
                    <a:pt x="260" y="340"/>
                    <a:pt x="265" y="351"/>
                    <a:pt x="265" y="351"/>
                  </a:cubicBezTo>
                  <a:cubicBezTo>
                    <a:pt x="395" y="609"/>
                    <a:pt x="395" y="609"/>
                    <a:pt x="395" y="609"/>
                  </a:cubicBezTo>
                  <a:cubicBezTo>
                    <a:pt x="395" y="609"/>
                    <a:pt x="401" y="620"/>
                    <a:pt x="406" y="609"/>
                  </a:cubicBezTo>
                  <a:cubicBezTo>
                    <a:pt x="459" y="504"/>
                    <a:pt x="459" y="504"/>
                    <a:pt x="459" y="504"/>
                  </a:cubicBezTo>
                  <a:cubicBezTo>
                    <a:pt x="513" y="395"/>
                    <a:pt x="513" y="395"/>
                    <a:pt x="513" y="395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6"/>
                    <a:pt x="563" y="296"/>
                    <a:pt x="563" y="296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3" y="294"/>
                    <a:pt x="563" y="294"/>
                    <a:pt x="563" y="294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5" y="291"/>
                    <a:pt x="565" y="291"/>
                    <a:pt x="565" y="291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68" y="289"/>
                    <a:pt x="568" y="289"/>
                    <a:pt x="568" y="289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3" y="289"/>
                    <a:pt x="573" y="289"/>
                    <a:pt x="573" y="289"/>
                  </a:cubicBezTo>
                  <a:cubicBezTo>
                    <a:pt x="576" y="289"/>
                    <a:pt x="576" y="289"/>
                    <a:pt x="576" y="289"/>
                  </a:cubicBezTo>
                  <a:cubicBezTo>
                    <a:pt x="787" y="289"/>
                    <a:pt x="787" y="289"/>
                    <a:pt x="787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1" y="289"/>
                    <a:pt x="791" y="289"/>
                    <a:pt x="791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1"/>
                    <a:pt x="797" y="291"/>
                    <a:pt x="797" y="291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4"/>
                    <a:pt x="797" y="294"/>
                    <a:pt x="797" y="294"/>
                  </a:cubicBezTo>
                  <a:cubicBezTo>
                    <a:pt x="797" y="297"/>
                    <a:pt x="797" y="297"/>
                    <a:pt x="797" y="297"/>
                  </a:cubicBezTo>
                  <a:cubicBezTo>
                    <a:pt x="797" y="299"/>
                    <a:pt x="797" y="299"/>
                    <a:pt x="797" y="299"/>
                  </a:cubicBezTo>
                  <a:cubicBezTo>
                    <a:pt x="797" y="302"/>
                    <a:pt x="797" y="302"/>
                    <a:pt x="797" y="302"/>
                  </a:cubicBezTo>
                  <a:cubicBezTo>
                    <a:pt x="797" y="302"/>
                    <a:pt x="797" y="302"/>
                    <a:pt x="797" y="306"/>
                  </a:cubicBezTo>
                  <a:cubicBezTo>
                    <a:pt x="797" y="309"/>
                    <a:pt x="797" y="306"/>
                    <a:pt x="797" y="3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5194" y="941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505" y="680"/>
              <a:ext cx="283" cy="266"/>
            </a:xfrm>
            <a:custGeom>
              <a:avLst/>
              <a:gdLst>
                <a:gd name="T0" fmla="*/ 732 w 732"/>
                <a:gd name="T1" fmla="*/ 496 h 690"/>
                <a:gd name="T2" fmla="*/ 675 w 732"/>
                <a:gd name="T3" fmla="*/ 360 h 690"/>
                <a:gd name="T4" fmla="*/ 538 w 732"/>
                <a:gd name="T5" fmla="*/ 303 h 690"/>
                <a:gd name="T6" fmla="*/ 184 w 732"/>
                <a:gd name="T7" fmla="*/ 303 h 690"/>
                <a:gd name="T8" fmla="*/ 82 w 732"/>
                <a:gd name="T9" fmla="*/ 250 h 690"/>
                <a:gd name="T10" fmla="*/ 82 w 732"/>
                <a:gd name="T11" fmla="*/ 135 h 690"/>
                <a:gd name="T12" fmla="*/ 184 w 732"/>
                <a:gd name="T13" fmla="*/ 82 h 690"/>
                <a:gd name="T14" fmla="*/ 666 w 732"/>
                <a:gd name="T15" fmla="*/ 82 h 690"/>
                <a:gd name="T16" fmla="*/ 703 w 732"/>
                <a:gd name="T17" fmla="*/ 41 h 690"/>
                <a:gd name="T18" fmla="*/ 666 w 732"/>
                <a:gd name="T19" fmla="*/ 0 h 690"/>
                <a:gd name="T20" fmla="*/ 184 w 732"/>
                <a:gd name="T21" fmla="*/ 0 h 690"/>
                <a:gd name="T22" fmla="*/ 0 w 732"/>
                <a:gd name="T23" fmla="*/ 193 h 690"/>
                <a:gd name="T24" fmla="*/ 184 w 732"/>
                <a:gd name="T25" fmla="*/ 385 h 690"/>
                <a:gd name="T26" fmla="*/ 538 w 732"/>
                <a:gd name="T27" fmla="*/ 385 h 690"/>
                <a:gd name="T28" fmla="*/ 643 w 732"/>
                <a:gd name="T29" fmla="*/ 495 h 690"/>
                <a:gd name="T30" fmla="*/ 538 w 732"/>
                <a:gd name="T31" fmla="*/ 606 h 690"/>
                <a:gd name="T32" fmla="*/ 57 w 732"/>
                <a:gd name="T33" fmla="*/ 606 h 690"/>
                <a:gd name="T34" fmla="*/ 17 w 732"/>
                <a:gd name="T35" fmla="*/ 625 h 690"/>
                <a:gd name="T36" fmla="*/ 17 w 732"/>
                <a:gd name="T37" fmla="*/ 669 h 690"/>
                <a:gd name="T38" fmla="*/ 57 w 732"/>
                <a:gd name="T39" fmla="*/ 688 h 690"/>
                <a:gd name="T40" fmla="*/ 539 w 732"/>
                <a:gd name="T41" fmla="*/ 688 h 690"/>
                <a:gd name="T42" fmla="*/ 732 w 732"/>
                <a:gd name="T43" fmla="*/ 49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2" h="690">
                  <a:moveTo>
                    <a:pt x="732" y="496"/>
                  </a:moveTo>
                  <a:cubicBezTo>
                    <a:pt x="732" y="445"/>
                    <a:pt x="712" y="396"/>
                    <a:pt x="675" y="360"/>
                  </a:cubicBezTo>
                  <a:cubicBezTo>
                    <a:pt x="639" y="323"/>
                    <a:pt x="590" y="303"/>
                    <a:pt x="538" y="30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43" y="306"/>
                    <a:pt x="103" y="285"/>
                    <a:pt x="82" y="250"/>
                  </a:cubicBezTo>
                  <a:cubicBezTo>
                    <a:pt x="60" y="215"/>
                    <a:pt x="60" y="170"/>
                    <a:pt x="82" y="135"/>
                  </a:cubicBezTo>
                  <a:cubicBezTo>
                    <a:pt x="103" y="100"/>
                    <a:pt x="143" y="79"/>
                    <a:pt x="184" y="82"/>
                  </a:cubicBezTo>
                  <a:cubicBezTo>
                    <a:pt x="666" y="82"/>
                    <a:pt x="666" y="82"/>
                    <a:pt x="666" y="82"/>
                  </a:cubicBezTo>
                  <a:cubicBezTo>
                    <a:pt x="687" y="80"/>
                    <a:pt x="703" y="62"/>
                    <a:pt x="703" y="41"/>
                  </a:cubicBezTo>
                  <a:cubicBezTo>
                    <a:pt x="703" y="20"/>
                    <a:pt x="687" y="2"/>
                    <a:pt x="66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81" y="5"/>
                    <a:pt x="0" y="90"/>
                    <a:pt x="0" y="193"/>
                  </a:cubicBezTo>
                  <a:cubicBezTo>
                    <a:pt x="0" y="295"/>
                    <a:pt x="81" y="380"/>
                    <a:pt x="184" y="385"/>
                  </a:cubicBezTo>
                  <a:cubicBezTo>
                    <a:pt x="538" y="385"/>
                    <a:pt x="538" y="385"/>
                    <a:pt x="538" y="385"/>
                  </a:cubicBezTo>
                  <a:cubicBezTo>
                    <a:pt x="597" y="389"/>
                    <a:pt x="643" y="437"/>
                    <a:pt x="643" y="495"/>
                  </a:cubicBezTo>
                  <a:cubicBezTo>
                    <a:pt x="643" y="554"/>
                    <a:pt x="597" y="602"/>
                    <a:pt x="538" y="606"/>
                  </a:cubicBezTo>
                  <a:cubicBezTo>
                    <a:pt x="57" y="606"/>
                    <a:pt x="57" y="606"/>
                    <a:pt x="57" y="606"/>
                  </a:cubicBezTo>
                  <a:cubicBezTo>
                    <a:pt x="41" y="604"/>
                    <a:pt x="26" y="612"/>
                    <a:pt x="17" y="625"/>
                  </a:cubicBezTo>
                  <a:cubicBezTo>
                    <a:pt x="9" y="638"/>
                    <a:pt x="9" y="655"/>
                    <a:pt x="17" y="669"/>
                  </a:cubicBezTo>
                  <a:cubicBezTo>
                    <a:pt x="26" y="682"/>
                    <a:pt x="41" y="690"/>
                    <a:pt x="57" y="688"/>
                  </a:cubicBezTo>
                  <a:cubicBezTo>
                    <a:pt x="539" y="688"/>
                    <a:pt x="539" y="688"/>
                    <a:pt x="539" y="688"/>
                  </a:cubicBezTo>
                  <a:cubicBezTo>
                    <a:pt x="646" y="688"/>
                    <a:pt x="732" y="602"/>
                    <a:pt x="732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4202" y="680"/>
              <a:ext cx="277" cy="266"/>
            </a:xfrm>
            <a:custGeom>
              <a:avLst/>
              <a:gdLst>
                <a:gd name="T0" fmla="*/ 719 w 719"/>
                <a:gd name="T1" fmla="*/ 194 h 690"/>
                <a:gd name="T2" fmla="*/ 663 w 719"/>
                <a:gd name="T3" fmla="*/ 57 h 690"/>
                <a:gd name="T4" fmla="*/ 527 w 719"/>
                <a:gd name="T5" fmla="*/ 0 h 690"/>
                <a:gd name="T6" fmla="*/ 41 w 719"/>
                <a:gd name="T7" fmla="*/ 0 h 690"/>
                <a:gd name="T8" fmla="*/ 4 w 719"/>
                <a:gd name="T9" fmla="*/ 41 h 690"/>
                <a:gd name="T10" fmla="*/ 41 w 719"/>
                <a:gd name="T11" fmla="*/ 83 h 690"/>
                <a:gd name="T12" fmla="*/ 527 w 719"/>
                <a:gd name="T13" fmla="*/ 83 h 690"/>
                <a:gd name="T14" fmla="*/ 630 w 719"/>
                <a:gd name="T15" fmla="*/ 194 h 690"/>
                <a:gd name="T16" fmla="*/ 527 w 719"/>
                <a:gd name="T17" fmla="*/ 305 h 690"/>
                <a:gd name="T18" fmla="*/ 118 w 719"/>
                <a:gd name="T19" fmla="*/ 305 h 690"/>
                <a:gd name="T20" fmla="*/ 0 w 719"/>
                <a:gd name="T21" fmla="*/ 425 h 690"/>
                <a:gd name="T22" fmla="*/ 0 w 719"/>
                <a:gd name="T23" fmla="*/ 425 h 690"/>
                <a:gd name="T24" fmla="*/ 0 w 719"/>
                <a:gd name="T25" fmla="*/ 652 h 690"/>
                <a:gd name="T26" fmla="*/ 41 w 719"/>
                <a:gd name="T27" fmla="*/ 690 h 690"/>
                <a:gd name="T28" fmla="*/ 82 w 719"/>
                <a:gd name="T29" fmla="*/ 652 h 690"/>
                <a:gd name="T30" fmla="*/ 82 w 719"/>
                <a:gd name="T31" fmla="*/ 539 h 690"/>
                <a:gd name="T32" fmla="*/ 82 w 719"/>
                <a:gd name="T33" fmla="*/ 539 h 690"/>
                <a:gd name="T34" fmla="*/ 82 w 719"/>
                <a:gd name="T35" fmla="*/ 425 h 690"/>
                <a:gd name="T36" fmla="*/ 118 w 719"/>
                <a:gd name="T37" fmla="*/ 388 h 690"/>
                <a:gd name="T38" fmla="*/ 527 w 719"/>
                <a:gd name="T39" fmla="*/ 388 h 690"/>
                <a:gd name="T40" fmla="*/ 719 w 719"/>
                <a:gd name="T41" fmla="*/ 1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9" h="690">
                  <a:moveTo>
                    <a:pt x="719" y="194"/>
                  </a:moveTo>
                  <a:cubicBezTo>
                    <a:pt x="719" y="143"/>
                    <a:pt x="699" y="93"/>
                    <a:pt x="663" y="57"/>
                  </a:cubicBezTo>
                  <a:cubicBezTo>
                    <a:pt x="627" y="21"/>
                    <a:pt x="578" y="0"/>
                    <a:pt x="52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2"/>
                    <a:pt x="4" y="20"/>
                    <a:pt x="4" y="41"/>
                  </a:cubicBezTo>
                  <a:cubicBezTo>
                    <a:pt x="4" y="63"/>
                    <a:pt x="20" y="80"/>
                    <a:pt x="41" y="83"/>
                  </a:cubicBezTo>
                  <a:cubicBezTo>
                    <a:pt x="527" y="83"/>
                    <a:pt x="527" y="83"/>
                    <a:pt x="527" y="83"/>
                  </a:cubicBezTo>
                  <a:cubicBezTo>
                    <a:pt x="585" y="86"/>
                    <a:pt x="630" y="135"/>
                    <a:pt x="630" y="194"/>
                  </a:cubicBezTo>
                  <a:cubicBezTo>
                    <a:pt x="630" y="253"/>
                    <a:pt x="585" y="301"/>
                    <a:pt x="527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53" y="305"/>
                    <a:pt x="0" y="359"/>
                    <a:pt x="0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2" y="674"/>
                    <a:pt x="20" y="690"/>
                    <a:pt x="41" y="690"/>
                  </a:cubicBezTo>
                  <a:cubicBezTo>
                    <a:pt x="62" y="690"/>
                    <a:pt x="79" y="674"/>
                    <a:pt x="82" y="652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539"/>
                    <a:pt x="82" y="539"/>
                    <a:pt x="82" y="539"/>
                  </a:cubicBezTo>
                  <a:cubicBezTo>
                    <a:pt x="82" y="425"/>
                    <a:pt x="82" y="425"/>
                    <a:pt x="82" y="425"/>
                  </a:cubicBezTo>
                  <a:cubicBezTo>
                    <a:pt x="82" y="405"/>
                    <a:pt x="98" y="388"/>
                    <a:pt x="118" y="388"/>
                  </a:cubicBezTo>
                  <a:cubicBezTo>
                    <a:pt x="527" y="388"/>
                    <a:pt x="527" y="388"/>
                    <a:pt x="527" y="388"/>
                  </a:cubicBezTo>
                  <a:cubicBezTo>
                    <a:pt x="633" y="388"/>
                    <a:pt x="719" y="301"/>
                    <a:pt x="719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831" y="680"/>
              <a:ext cx="319" cy="266"/>
            </a:xfrm>
            <a:custGeom>
              <a:avLst/>
              <a:gdLst>
                <a:gd name="T0" fmla="*/ 825 w 826"/>
                <a:gd name="T1" fmla="*/ 45 h 690"/>
                <a:gd name="T2" fmla="*/ 802 w 826"/>
                <a:gd name="T3" fmla="*/ 7 h 690"/>
                <a:gd name="T4" fmla="*/ 758 w 826"/>
                <a:gd name="T5" fmla="*/ 13 h 690"/>
                <a:gd name="T6" fmla="*/ 463 w 826"/>
                <a:gd name="T7" fmla="*/ 252 h 690"/>
                <a:gd name="T8" fmla="*/ 527 w 826"/>
                <a:gd name="T9" fmla="*/ 304 h 690"/>
                <a:gd name="T10" fmla="*/ 744 w 826"/>
                <a:gd name="T11" fmla="*/ 130 h 690"/>
                <a:gd name="T12" fmla="*/ 744 w 826"/>
                <a:gd name="T13" fmla="*/ 560 h 690"/>
                <a:gd name="T14" fmla="*/ 650 w 826"/>
                <a:gd name="T15" fmla="*/ 484 h 690"/>
                <a:gd name="T16" fmla="*/ 646 w 826"/>
                <a:gd name="T17" fmla="*/ 482 h 690"/>
                <a:gd name="T18" fmla="*/ 412 w 826"/>
                <a:gd name="T19" fmla="*/ 292 h 690"/>
                <a:gd name="T20" fmla="*/ 348 w 826"/>
                <a:gd name="T21" fmla="*/ 344 h 690"/>
                <a:gd name="T22" fmla="*/ 348 w 826"/>
                <a:gd name="T23" fmla="*/ 344 h 690"/>
                <a:gd name="T24" fmla="*/ 278 w 826"/>
                <a:gd name="T25" fmla="*/ 401 h 690"/>
                <a:gd name="T26" fmla="*/ 181 w 826"/>
                <a:gd name="T27" fmla="*/ 479 h 690"/>
                <a:gd name="T28" fmla="*/ 181 w 826"/>
                <a:gd name="T29" fmla="*/ 479 h 690"/>
                <a:gd name="T30" fmla="*/ 82 w 826"/>
                <a:gd name="T31" fmla="*/ 560 h 690"/>
                <a:gd name="T32" fmla="*/ 82 w 826"/>
                <a:gd name="T33" fmla="*/ 130 h 690"/>
                <a:gd name="T34" fmla="*/ 298 w 826"/>
                <a:gd name="T35" fmla="*/ 304 h 690"/>
                <a:gd name="T36" fmla="*/ 361 w 826"/>
                <a:gd name="T37" fmla="*/ 251 h 690"/>
                <a:gd name="T38" fmla="*/ 71 w 826"/>
                <a:gd name="T39" fmla="*/ 16 h 690"/>
                <a:gd name="T40" fmla="*/ 71 w 826"/>
                <a:gd name="T41" fmla="*/ 16 h 690"/>
                <a:gd name="T42" fmla="*/ 67 w 826"/>
                <a:gd name="T43" fmla="*/ 13 h 690"/>
                <a:gd name="T44" fmla="*/ 38 w 826"/>
                <a:gd name="T45" fmla="*/ 4 h 690"/>
                <a:gd name="T46" fmla="*/ 10 w 826"/>
                <a:gd name="T47" fmla="*/ 19 h 690"/>
                <a:gd name="T48" fmla="*/ 1 w 826"/>
                <a:gd name="T49" fmla="*/ 45 h 690"/>
                <a:gd name="T50" fmla="*/ 0 w 826"/>
                <a:gd name="T51" fmla="*/ 45 h 690"/>
                <a:gd name="T52" fmla="*/ 0 w 826"/>
                <a:gd name="T53" fmla="*/ 644 h 690"/>
                <a:gd name="T54" fmla="*/ 0 w 826"/>
                <a:gd name="T55" fmla="*/ 644 h 690"/>
                <a:gd name="T56" fmla="*/ 9 w 826"/>
                <a:gd name="T57" fmla="*/ 670 h 690"/>
                <a:gd name="T58" fmla="*/ 67 w 826"/>
                <a:gd name="T59" fmla="*/ 675 h 690"/>
                <a:gd name="T60" fmla="*/ 412 w 826"/>
                <a:gd name="T61" fmla="*/ 396 h 690"/>
                <a:gd name="T62" fmla="*/ 758 w 826"/>
                <a:gd name="T63" fmla="*/ 675 h 690"/>
                <a:gd name="T64" fmla="*/ 816 w 826"/>
                <a:gd name="T65" fmla="*/ 670 h 690"/>
                <a:gd name="T66" fmla="*/ 825 w 826"/>
                <a:gd name="T67" fmla="*/ 644 h 690"/>
                <a:gd name="T68" fmla="*/ 825 w 826"/>
                <a:gd name="T69" fmla="*/ 644 h 690"/>
                <a:gd name="T70" fmla="*/ 825 w 826"/>
                <a:gd name="T71" fmla="*/ 4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690">
                  <a:moveTo>
                    <a:pt x="825" y="45"/>
                  </a:moveTo>
                  <a:cubicBezTo>
                    <a:pt x="826" y="29"/>
                    <a:pt x="817" y="14"/>
                    <a:pt x="802" y="7"/>
                  </a:cubicBezTo>
                  <a:cubicBezTo>
                    <a:pt x="788" y="0"/>
                    <a:pt x="770" y="3"/>
                    <a:pt x="758" y="13"/>
                  </a:cubicBezTo>
                  <a:cubicBezTo>
                    <a:pt x="463" y="252"/>
                    <a:pt x="463" y="252"/>
                    <a:pt x="463" y="252"/>
                  </a:cubicBezTo>
                  <a:cubicBezTo>
                    <a:pt x="527" y="304"/>
                    <a:pt x="527" y="304"/>
                    <a:pt x="527" y="304"/>
                  </a:cubicBezTo>
                  <a:cubicBezTo>
                    <a:pt x="744" y="130"/>
                    <a:pt x="744" y="130"/>
                    <a:pt x="744" y="130"/>
                  </a:cubicBezTo>
                  <a:cubicBezTo>
                    <a:pt x="744" y="560"/>
                    <a:pt x="744" y="560"/>
                    <a:pt x="744" y="560"/>
                  </a:cubicBezTo>
                  <a:cubicBezTo>
                    <a:pt x="650" y="484"/>
                    <a:pt x="650" y="484"/>
                    <a:pt x="650" y="484"/>
                  </a:cubicBezTo>
                  <a:cubicBezTo>
                    <a:pt x="649" y="484"/>
                    <a:pt x="647" y="483"/>
                    <a:pt x="646" y="482"/>
                  </a:cubicBezTo>
                  <a:cubicBezTo>
                    <a:pt x="412" y="292"/>
                    <a:pt x="412" y="292"/>
                    <a:pt x="412" y="292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348" y="344"/>
                    <a:pt x="348" y="344"/>
                    <a:pt x="348" y="344"/>
                  </a:cubicBezTo>
                  <a:cubicBezTo>
                    <a:pt x="278" y="401"/>
                    <a:pt x="278" y="401"/>
                    <a:pt x="278" y="401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181" y="479"/>
                    <a:pt x="181" y="479"/>
                    <a:pt x="181" y="479"/>
                  </a:cubicBezTo>
                  <a:cubicBezTo>
                    <a:pt x="82" y="560"/>
                    <a:pt x="82" y="560"/>
                    <a:pt x="82" y="560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298" y="304"/>
                    <a:pt x="298" y="304"/>
                    <a:pt x="298" y="304"/>
                  </a:cubicBezTo>
                  <a:cubicBezTo>
                    <a:pt x="361" y="251"/>
                    <a:pt x="361" y="251"/>
                    <a:pt x="361" y="25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9" y="6"/>
                    <a:pt x="48" y="3"/>
                    <a:pt x="38" y="4"/>
                  </a:cubicBezTo>
                  <a:cubicBezTo>
                    <a:pt x="27" y="5"/>
                    <a:pt x="17" y="10"/>
                    <a:pt x="10" y="19"/>
                  </a:cubicBezTo>
                  <a:cubicBezTo>
                    <a:pt x="4" y="26"/>
                    <a:pt x="1" y="3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54"/>
                    <a:pt x="3" y="663"/>
                    <a:pt x="9" y="670"/>
                  </a:cubicBezTo>
                  <a:cubicBezTo>
                    <a:pt x="24" y="687"/>
                    <a:pt x="50" y="690"/>
                    <a:pt x="67" y="675"/>
                  </a:cubicBezTo>
                  <a:cubicBezTo>
                    <a:pt x="412" y="396"/>
                    <a:pt x="412" y="396"/>
                    <a:pt x="412" y="396"/>
                  </a:cubicBezTo>
                  <a:cubicBezTo>
                    <a:pt x="758" y="675"/>
                    <a:pt x="758" y="675"/>
                    <a:pt x="758" y="675"/>
                  </a:cubicBezTo>
                  <a:cubicBezTo>
                    <a:pt x="775" y="690"/>
                    <a:pt x="801" y="687"/>
                    <a:pt x="816" y="670"/>
                  </a:cubicBezTo>
                  <a:cubicBezTo>
                    <a:pt x="822" y="663"/>
                    <a:pt x="825" y="654"/>
                    <a:pt x="825" y="644"/>
                  </a:cubicBezTo>
                  <a:cubicBezTo>
                    <a:pt x="825" y="644"/>
                    <a:pt x="825" y="644"/>
                    <a:pt x="825" y="644"/>
                  </a:cubicBezTo>
                  <a:cubicBezTo>
                    <a:pt x="825" y="44"/>
                    <a:pt x="825" y="44"/>
                    <a:pt x="825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PA_矩形 8"/>
          <p:cNvSpPr/>
          <p:nvPr>
            <p:custDataLst>
              <p:tags r:id="rId1"/>
            </p:custDataLst>
          </p:nvPr>
        </p:nvSpPr>
        <p:spPr>
          <a:xfrm>
            <a:off x="4379209" y="2249436"/>
            <a:ext cx="453575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2 </a:t>
            </a:r>
            <a:r>
              <a:rPr lang="en-US" altLang="zh-CN" sz="36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  <a:sym typeface="+mn-ea"/>
              </a:rPr>
              <a:t>Research Focus</a:t>
            </a:r>
            <a:endParaRPr lang="en-US" altLang="zh-CN" sz="3600" b="1" ker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" name="图片 1" descr="UCC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36195"/>
            <a:ext cx="957580" cy="103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03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04.xml><?xml version="1.0" encoding="utf-8"?>
<p:tagLst xmlns:p="http://schemas.openxmlformats.org/presentationml/2006/main">
  <p:tag name="KSO_WM_DIAGRAM_VIRTUALLY_FRAME" val="{&quot;height&quot;:237.3303937007874,&quot;left&quot;:13.15,&quot;top&quot;:89,&quot;width&quot;:686.2408661417323}"/>
</p:tagLst>
</file>

<file path=ppt/tags/tag105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06.xml><?xml version="1.0" encoding="utf-8"?>
<p:tagLst xmlns:p="http://schemas.openxmlformats.org/presentationml/2006/main">
  <p:tag name="KSO_WM_DIAGRAM_VIRTUALLY_FRAME" val="{&quot;height&quot;:237.3303937007874,&quot;left&quot;:13.15,&quot;top&quot;:89,&quot;width&quot;:686.2408661417323}"/>
</p:tagLst>
</file>

<file path=ppt/tags/tag107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08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09.xml><?xml version="1.0" encoding="utf-8"?>
<p:tagLst xmlns:p="http://schemas.openxmlformats.org/presentationml/2006/main">
  <p:tag name="KSO_WM_DIAGRAM_VIRTUALLY_FRAME" val="{&quot;height&quot;:237.3303937007874,&quot;left&quot;:13.15,&quot;top&quot;:89,&quot;width&quot;:686.2408661417323}"/>
</p:tagLst>
</file>

<file path=ppt/tags/tag11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110.xml><?xml version="1.0" encoding="utf-8"?>
<p:tagLst xmlns:p="http://schemas.openxmlformats.org/presentationml/2006/main">
  <p:tag name="PA" val="v4.1.3"/>
  <p:tag name="KSO_WM_DIAGRAM_VIRTUALLY_FRAME" val="{&quot;height&quot;:237.3303937007874,&quot;left&quot;:13.15,&quot;top&quot;:89,&quot;width&quot;:686.2408661417323}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14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11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16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11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18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11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120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12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2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13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6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13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3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14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KSO_WM_DIAGRAM_VIRTUALLY_FRAME" val="{&quot;height&quot;:296.2,&quot;left&quot;:27.25,&quot;top&quot;:78.9,&quot;width&quot;:660.8}"/>
</p:tagLst>
</file>

<file path=ppt/tags/tag142.xml><?xml version="1.0" encoding="utf-8"?>
<p:tagLst xmlns:p="http://schemas.openxmlformats.org/presentationml/2006/main">
  <p:tag name="KSO_WM_DIAGRAM_VIRTUALLY_FRAME" val="{&quot;height&quot;:296.2,&quot;left&quot;:27.25,&quot;top&quot;:78.9,&quot;width&quot;:660.8}"/>
</p:tagLst>
</file>

<file path=ppt/tags/tag143.xml><?xml version="1.0" encoding="utf-8"?>
<p:tagLst xmlns:p="http://schemas.openxmlformats.org/presentationml/2006/main">
  <p:tag name="KSO_WM_DIAGRAM_VIRTUALLY_FRAME" val="{&quot;height&quot;:296.2,&quot;left&quot;:27.25,&quot;top&quot;:78.9,&quot;width&quot;:660.8}"/>
</p:tagLst>
</file>

<file path=ppt/tags/tag144.xml><?xml version="1.0" encoding="utf-8"?>
<p:tagLst xmlns:p="http://schemas.openxmlformats.org/presentationml/2006/main">
  <p:tag name="KSO_WM_DIAGRAM_VIRTUALLY_FRAME" val="{&quot;height&quot;:296.2,&quot;left&quot;:27.25,&quot;top&quot;:78.9,&quot;width&quot;:660.8}"/>
</p:tagLst>
</file>

<file path=ppt/tags/tag145.xml><?xml version="1.0" encoding="utf-8"?>
<p:tagLst xmlns:p="http://schemas.openxmlformats.org/presentationml/2006/main">
  <p:tag name="PA" val="v4.1.3"/>
</p:tagLst>
</file>

<file path=ppt/tags/tag146.xml><?xml version="1.0" encoding="utf-8"?>
<p:tagLst xmlns:p="http://schemas.openxmlformats.org/presentationml/2006/main">
  <p:tag name="KSO_WM_DIAGRAM_VIRTUALLY_FRAME" val="{&quot;height&quot;:296.2,&quot;left&quot;:109.3,&quot;top&quot;:78.9,&quot;width&quot;:578.75}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PA" val="v4.1.3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150.xml><?xml version="1.0" encoding="utf-8"?>
<p:tagLst xmlns:p="http://schemas.openxmlformats.org/presentationml/2006/main">
  <p:tag name="KSO_WM_DIAGRAM_VIRTUALLY_FRAME" val="{&quot;height&quot;:296.2,&quot;left&quot;:109.3,&quot;top&quot;:78.9,&quot;width&quot;:578.75}"/>
</p:tagLst>
</file>

<file path=ppt/tags/tag151.xml><?xml version="1.0" encoding="utf-8"?>
<p:tagLst xmlns:p="http://schemas.openxmlformats.org/presentationml/2006/main">
  <p:tag name="PA" val="v4.1.3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PA" val="v4.1.3"/>
</p:tagLst>
</file>

<file path=ppt/tags/tag154.xml><?xml version="1.0" encoding="utf-8"?>
<p:tagLst xmlns:p="http://schemas.openxmlformats.org/presentationml/2006/main">
  <p:tag name="PA" val="v4.1.3"/>
</p:tagLst>
</file>

<file path=ppt/tags/tag155.xml><?xml version="1.0" encoding="utf-8"?>
<p:tagLst xmlns:p="http://schemas.openxmlformats.org/presentationml/2006/main">
  <p:tag name="KSO_WM_DIAGRAM_VIRTUALLY_FRAME" val="{&quot;height&quot;:302.0986614173229,&quot;left&quot;:56.879842519685056,&quot;top&quot;:79.67015748031494,&quot;width&quot;:621.5816535433071}"/>
</p:tagLst>
</file>

<file path=ppt/tags/tag156.xml><?xml version="1.0" encoding="utf-8"?>
<p:tagLst xmlns:p="http://schemas.openxmlformats.org/presentationml/2006/main">
  <p:tag name="PA" val="v4.1.3"/>
</p:tagLst>
</file>

<file path=ppt/tags/tag157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58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59.xml><?xml version="1.0" encoding="utf-8"?>
<p:tagLst xmlns:p="http://schemas.openxmlformats.org/presentationml/2006/main">
  <p:tag name="KSO_WM_DIAGRAM_VIRTUALLY_FRAME" val="{&quot;height&quot;:302.0986614173229,&quot;left&quot;:56.879842519685056,&quot;top&quot;:79.67015748031494,&quot;width&quot;:621.5816535433071}"/>
</p:tagLst>
</file>

<file path=ppt/tags/tag16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160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61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62.xml><?xml version="1.0" encoding="utf-8"?>
<p:tagLst xmlns:p="http://schemas.openxmlformats.org/presentationml/2006/main">
  <p:tag name="KSO_WM_DIAGRAM_VIRTUALLY_FRAME" val="{&quot;height&quot;:302.0986614173229,&quot;left&quot;:56.879842519685056,&quot;top&quot;:79.67015748031494,&quot;width&quot;:621.5816535433071}"/>
</p:tagLst>
</file>

<file path=ppt/tags/tag163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64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21.5816535433071}"/>
</p:tagLst>
</file>

<file path=ppt/tags/tag165.xml><?xml version="1.0" encoding="utf-8"?>
<p:tagLst xmlns:p="http://schemas.openxmlformats.org/presentationml/2006/main">
  <p:tag name="KSO_WM_DIAGRAM_VIRTUALLY_FRAME" val="{&quot;height&quot;:302.0986614173229,&quot;left&quot;:56.879842519685056,&quot;top&quot;:79.67015748031494,&quot;width&quot;:648.920157480315}"/>
</p:tagLst>
</file>

<file path=ppt/tags/tag166.xml><?xml version="1.0" encoding="utf-8"?>
<p:tagLst xmlns:p="http://schemas.openxmlformats.org/presentationml/2006/main">
  <p:tag name="PA" val="v4.1.3"/>
</p:tagLst>
</file>

<file path=ppt/tags/tag167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48.920157480315}"/>
</p:tagLst>
</file>

<file path=ppt/tags/tag168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48.920157480315}"/>
</p:tagLst>
</file>

<file path=ppt/tags/tag169.xml><?xml version="1.0" encoding="utf-8"?>
<p:tagLst xmlns:p="http://schemas.openxmlformats.org/presentationml/2006/main">
  <p:tag name="KSO_WM_DIAGRAM_VIRTUALLY_FRAME" val="{&quot;height&quot;:302.0986614173229,&quot;left&quot;:56.879842519685056,&quot;top&quot;:79.67015748031494,&quot;width&quot;:648.920157480315}"/>
</p:tagLst>
</file>

<file path=ppt/tags/tag17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170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48.920157480315}"/>
</p:tagLst>
</file>

<file path=ppt/tags/tag171.xml><?xml version="1.0" encoding="utf-8"?>
<p:tagLst xmlns:p="http://schemas.openxmlformats.org/presentationml/2006/main">
  <p:tag name="PA" val="v4.1.3"/>
  <p:tag name="KSO_WM_DIAGRAM_VIRTUALLY_FRAME" val="{&quot;height&quot;:302.0986614173229,&quot;left&quot;:56.879842519685056,&quot;top&quot;:79.67015748031494,&quot;width&quot;:648.920157480315}"/>
</p:tagLst>
</file>

<file path=ppt/tags/tag172.xml><?xml version="1.0" encoding="utf-8"?>
<p:tagLst xmlns:p="http://schemas.openxmlformats.org/presentationml/2006/main">
  <p:tag name="PA" val="v4.1.3"/>
</p:tagLst>
</file>

<file path=ppt/tags/tag173.xml><?xml version="1.0" encoding="utf-8"?>
<p:tagLst xmlns:p="http://schemas.openxmlformats.org/presentationml/2006/main">
  <p:tag name="PA" val="v4.1.3"/>
</p:tagLst>
</file>

<file path=ppt/tags/tag174.xml><?xml version="1.0" encoding="utf-8"?>
<p:tagLst xmlns:p="http://schemas.openxmlformats.org/presentationml/2006/main">
  <p:tag name="commondata" val="eyJjb3VudCI6ODksImhkaWQiOiI5ODM1Nzg3MDI4NGZmNGUwMDk0ZjJiM2Y5ZGQ0MjUxNiIsInVzZXJDb3VudCI6ODh9"/>
</p:tagLst>
</file>

<file path=ppt/tags/tag18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23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2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25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2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27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2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29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3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3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3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5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4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5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51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5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53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5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55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5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57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5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5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6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7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.xml><?xml version="1.0" encoding="utf-8"?>
<p:tagLst xmlns:p="http://schemas.openxmlformats.org/presentationml/2006/main">
  <p:tag name="PA" val="v4.1.3"/>
  <p:tag name="KSO_WM_DIAGRAM_VIRTUALLY_FRAME" val="{&quot;height&quot;:275.80165354330705,&quot;left&quot;:41.75055118110236,&quot;top&quot;:83.12763779527559,&quot;width&quot;:306.46448818897636}"/>
</p:tagLst>
</file>

<file path=ppt/tags/tag7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2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3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7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6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79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80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1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2.xml><?xml version="1.0" encoding="utf-8"?>
<p:tagLst xmlns:p="http://schemas.openxmlformats.org/presentationml/2006/main">
  <p:tag name="PA" val="v4.1.3"/>
  <p:tag name="KSO_WM_DIAGRAM_VIRTUALLY_FRAME" val="{&quot;height&quot;:272.32958433831897,&quot;left&quot;:-5.013307086614168,&quot;top&quot;:74.02370078740155,&quot;width&quot;:508.3846456692915}"/>
</p:tagLst>
</file>

<file path=ppt/tags/tag83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4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5.xml><?xml version="1.0" encoding="utf-8"?>
<p:tagLst xmlns:p="http://schemas.openxmlformats.org/presentationml/2006/main">
  <p:tag name="KSO_WM_DIAGRAM_VIRTUALLY_FRAME" val="{&quot;height&quot;:272.32958433831897,&quot;left&quot;:-5.013307086614168,&quot;top&quot;:74.02370078740155,&quot;width&quot;:508.3846456692915}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DIAGRAM_VIRTUALLY_FRAME" val="{&quot;height&quot;:313.64399068037136,&quot;left&quot;:-14.17251968503937,&quot;top&quot;:74.66662670705844,&quot;width&quot;:763.2225196850393}"/>
</p:tagLst>
</file>

<file path=ppt/tags/tag89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.xml><?xml version="1.0" encoding="utf-8"?>
<p:tagLst xmlns:p="http://schemas.openxmlformats.org/presentationml/2006/main">
  <p:tag name="KSO_WM_DIAGRAM_VIRTUALLY_FRAME" val="{&quot;height&quot;:275.80165354330705,&quot;left&quot;:41.75055118110236,&quot;top&quot;:83.12763779527559,&quot;width&quot;:306.46448818897636}"/>
</p:tagLst>
</file>

<file path=ppt/tags/tag90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1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2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3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4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5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6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7.xml><?xml version="1.0" encoding="utf-8"?>
<p:tagLst xmlns:p="http://schemas.openxmlformats.org/presentationml/2006/main">
  <p:tag name="PA" val="v4.1.3"/>
  <p:tag name="KSO_WM_DIAGRAM_VIRTUALLY_FRAME" val="{&quot;height&quot;:313.89399068037136,&quot;left&quot;:-14.17251968503937,&quot;top&quot;:74.66662670705844,&quot;width&quot;:763.2225196850393}"/>
</p:tagLst>
</file>

<file path=ppt/tags/tag98.xml><?xml version="1.0" encoding="utf-8"?>
<p:tagLst xmlns:p="http://schemas.openxmlformats.org/presentationml/2006/main">
  <p:tag name="KSO_WM_DIAGRAM_VIRTUALLY_FRAME" val="{&quot;height&quot;:313.89399068037136,&quot;left&quot;:-14.17251968503937,&quot;top&quot;:74.66662670705844,&quot;width&quot;:763.2225196850393}"/>
</p:tagLst>
</file>

<file path=ppt/tags/tag99.xml><?xml version="1.0" encoding="utf-8"?>
<p:tagLst xmlns:p="http://schemas.openxmlformats.org/presentationml/2006/main">
  <p:tag name="PA" val="v4.1.3"/>
  <p:tag name="KSO_WM_DIAGRAM_VIRTUALLY_FRAME" val="{&quot;height&quot;:313.89399068037136,&quot;left&quot;:-14.17251968503937,&quot;top&quot;:74.66662670705844,&quot;width&quot;:763.2225196850393}"/>
</p:tagLst>
</file>

<file path=ppt/theme/theme1.xml><?xml version="1.0" encoding="utf-8"?>
<a:theme xmlns:a="http://schemas.openxmlformats.org/drawingml/2006/main" name="Office 主题">
  <a:themeElements>
    <a:clrScheme name="自定义 325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F3F3F"/>
      </a:accent1>
      <a:accent2>
        <a:srgbClr val="B2B2B2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2224</Words>
  <Application>WPS 演示</Application>
  <PresentationFormat>全屏显示(16:9)</PresentationFormat>
  <Paragraphs>218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Gill Sans</vt:lpstr>
      <vt:lpstr>Calibri Light</vt:lpstr>
      <vt:lpstr>华文细黑</vt:lpstr>
      <vt:lpstr>Arial Unicode MS</vt:lpstr>
      <vt:lpstr>微软雅黑 Light</vt:lpstr>
      <vt:lpstr>等线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豆大萌</cp:lastModifiedBy>
  <cp:revision>1303</cp:revision>
  <dcterms:created xsi:type="dcterms:W3CDTF">2019-06-21T02:16:00Z</dcterms:created>
  <dcterms:modified xsi:type="dcterms:W3CDTF">2024-09-26T20:09:21Z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AB00555CCFDB42D3B6A68D6F0022B72F_11</vt:lpwstr>
  </property>
  <property fmtid="{D5CDD505-2E9C-101B-9397-08002B2CF9AE}" pid="3" name="KSOProductBuildVer">
    <vt:lpwstr>2052-12.1.0.17827</vt:lpwstr>
  </property>
  <property fmtid="{D5CDD505-2E9C-101B-9397-08002B2CF9AE}" pid="4" name="KSOTemplateUUID">
    <vt:lpwstr>v1.0_mb_+oOwiRnd/cbbXsyCrJ09kg==</vt:lpwstr>
  </property>
</Properties>
</file>